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  <p:sldMasterId id="2147483744" r:id="rId2"/>
    <p:sldMasterId id="2147483768" r:id="rId3"/>
    <p:sldMasterId id="2147483756" r:id="rId4"/>
    <p:sldMasterId id="2147483720" r:id="rId5"/>
    <p:sldMasterId id="2147483780" r:id="rId6"/>
  </p:sldMasterIdLst>
  <p:sldIdLst>
    <p:sldId id="259" r:id="rId7"/>
    <p:sldId id="277" r:id="rId8"/>
    <p:sldId id="410" r:id="rId9"/>
    <p:sldId id="273" r:id="rId10"/>
    <p:sldId id="275" r:id="rId11"/>
    <p:sldId id="279" r:id="rId12"/>
    <p:sldId id="411" r:id="rId13"/>
    <p:sldId id="406" r:id="rId14"/>
    <p:sldId id="409" r:id="rId15"/>
    <p:sldId id="407" r:id="rId16"/>
    <p:sldId id="408" r:id="rId17"/>
    <p:sldId id="412" r:id="rId18"/>
    <p:sldId id="400" r:id="rId19"/>
    <p:sldId id="399" r:id="rId20"/>
    <p:sldId id="413" r:id="rId21"/>
    <p:sldId id="414" r:id="rId22"/>
    <p:sldId id="415" r:id="rId23"/>
    <p:sldId id="416" r:id="rId24"/>
    <p:sldId id="417" r:id="rId25"/>
    <p:sldId id="402" r:id="rId26"/>
    <p:sldId id="418" r:id="rId27"/>
    <p:sldId id="419" r:id="rId28"/>
    <p:sldId id="420" r:id="rId29"/>
    <p:sldId id="421" r:id="rId30"/>
    <p:sldId id="403" r:id="rId31"/>
    <p:sldId id="422" r:id="rId32"/>
    <p:sldId id="404" r:id="rId33"/>
    <p:sldId id="424" r:id="rId34"/>
    <p:sldId id="405" r:id="rId35"/>
    <p:sldId id="423" r:id="rId36"/>
    <p:sldId id="301" r:id="rId37"/>
    <p:sldId id="369" r:id="rId38"/>
  </p:sldIdLst>
  <p:sldSz cx="5400675" cy="3816350"/>
  <p:notesSz cx="9144000" cy="6858000"/>
  <p:defaultTextStyle>
    <a:defPPr>
      <a:defRPr lang="fr-FR"/>
    </a:defPPr>
    <a:lvl1pPr marL="0" algn="l" defTabSz="360731" rtl="0" eaLnBrk="1" latinLnBrk="0" hangingPunct="1">
      <a:defRPr sz="710" kern="1200">
        <a:solidFill>
          <a:schemeClr val="tx1"/>
        </a:solidFill>
        <a:latin typeface="+mn-lt"/>
        <a:ea typeface="+mn-ea"/>
        <a:cs typeface="+mn-cs"/>
      </a:defRPr>
    </a:lvl1pPr>
    <a:lvl2pPr marL="180365" algn="l" defTabSz="360731" rtl="0" eaLnBrk="1" latinLnBrk="0" hangingPunct="1">
      <a:defRPr sz="710" kern="1200">
        <a:solidFill>
          <a:schemeClr val="tx1"/>
        </a:solidFill>
        <a:latin typeface="+mn-lt"/>
        <a:ea typeface="+mn-ea"/>
        <a:cs typeface="+mn-cs"/>
      </a:defRPr>
    </a:lvl2pPr>
    <a:lvl3pPr marL="360731" algn="l" defTabSz="360731" rtl="0" eaLnBrk="1" latinLnBrk="0" hangingPunct="1">
      <a:defRPr sz="710" kern="1200">
        <a:solidFill>
          <a:schemeClr val="tx1"/>
        </a:solidFill>
        <a:latin typeface="+mn-lt"/>
        <a:ea typeface="+mn-ea"/>
        <a:cs typeface="+mn-cs"/>
      </a:defRPr>
    </a:lvl3pPr>
    <a:lvl4pPr marL="541096" algn="l" defTabSz="360731" rtl="0" eaLnBrk="1" latinLnBrk="0" hangingPunct="1">
      <a:defRPr sz="710" kern="1200">
        <a:solidFill>
          <a:schemeClr val="tx1"/>
        </a:solidFill>
        <a:latin typeface="+mn-lt"/>
        <a:ea typeface="+mn-ea"/>
        <a:cs typeface="+mn-cs"/>
      </a:defRPr>
    </a:lvl4pPr>
    <a:lvl5pPr marL="721462" algn="l" defTabSz="360731" rtl="0" eaLnBrk="1" latinLnBrk="0" hangingPunct="1">
      <a:defRPr sz="710" kern="1200">
        <a:solidFill>
          <a:schemeClr val="tx1"/>
        </a:solidFill>
        <a:latin typeface="+mn-lt"/>
        <a:ea typeface="+mn-ea"/>
        <a:cs typeface="+mn-cs"/>
      </a:defRPr>
    </a:lvl5pPr>
    <a:lvl6pPr marL="901827" algn="l" defTabSz="360731" rtl="0" eaLnBrk="1" latinLnBrk="0" hangingPunct="1">
      <a:defRPr sz="710" kern="1200">
        <a:solidFill>
          <a:schemeClr val="tx1"/>
        </a:solidFill>
        <a:latin typeface="+mn-lt"/>
        <a:ea typeface="+mn-ea"/>
        <a:cs typeface="+mn-cs"/>
      </a:defRPr>
    </a:lvl6pPr>
    <a:lvl7pPr marL="1082192" algn="l" defTabSz="360731" rtl="0" eaLnBrk="1" latinLnBrk="0" hangingPunct="1">
      <a:defRPr sz="710" kern="1200">
        <a:solidFill>
          <a:schemeClr val="tx1"/>
        </a:solidFill>
        <a:latin typeface="+mn-lt"/>
        <a:ea typeface="+mn-ea"/>
        <a:cs typeface="+mn-cs"/>
      </a:defRPr>
    </a:lvl7pPr>
    <a:lvl8pPr marL="1262558" algn="l" defTabSz="360731" rtl="0" eaLnBrk="1" latinLnBrk="0" hangingPunct="1">
      <a:defRPr sz="710" kern="1200">
        <a:solidFill>
          <a:schemeClr val="tx1"/>
        </a:solidFill>
        <a:latin typeface="+mn-lt"/>
        <a:ea typeface="+mn-ea"/>
        <a:cs typeface="+mn-cs"/>
      </a:defRPr>
    </a:lvl8pPr>
    <a:lvl9pPr marL="1442923" algn="l" defTabSz="360731" rtl="0" eaLnBrk="1" latinLnBrk="0" hangingPunct="1">
      <a:defRPr sz="71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DACE499-E5B5-49B5-9214-9557B262F265}">
          <p14:sldIdLst>
            <p14:sldId id="259"/>
            <p14:sldId id="277"/>
            <p14:sldId id="410"/>
            <p14:sldId id="273"/>
            <p14:sldId id="275"/>
            <p14:sldId id="279"/>
            <p14:sldId id="411"/>
            <p14:sldId id="406"/>
            <p14:sldId id="409"/>
            <p14:sldId id="407"/>
            <p14:sldId id="408"/>
            <p14:sldId id="412"/>
            <p14:sldId id="400"/>
            <p14:sldId id="399"/>
            <p14:sldId id="413"/>
            <p14:sldId id="414"/>
            <p14:sldId id="415"/>
            <p14:sldId id="416"/>
            <p14:sldId id="417"/>
            <p14:sldId id="402"/>
            <p14:sldId id="418"/>
            <p14:sldId id="419"/>
            <p14:sldId id="420"/>
            <p14:sldId id="421"/>
            <p14:sldId id="403"/>
            <p14:sldId id="422"/>
            <p14:sldId id="404"/>
            <p14:sldId id="424"/>
            <p14:sldId id="405"/>
            <p14:sldId id="423"/>
            <p14:sldId id="301"/>
            <p14:sldId id="3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03" userDrawn="1">
          <p15:clr>
            <a:srgbClr val="A4A3A4"/>
          </p15:clr>
        </p15:guide>
        <p15:guide id="2" pos="17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2020"/>
    <a:srgbClr val="00FA71"/>
    <a:srgbClr val="DE9B20"/>
    <a:srgbClr val="9A48D0"/>
    <a:srgbClr val="181A1B"/>
    <a:srgbClr val="63458A"/>
    <a:srgbClr val="815A9B"/>
    <a:srgbClr val="B288C0"/>
    <a:srgbClr val="E4B7E5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434" autoAdjust="0"/>
    <p:restoredTop sz="94660"/>
  </p:normalViewPr>
  <p:slideViewPr>
    <p:cSldViewPr snapToGrid="0" showGuides="1">
      <p:cViewPr varScale="1">
        <p:scale>
          <a:sx n="194" d="100"/>
          <a:sy n="194" d="100"/>
        </p:scale>
        <p:origin x="1272" y="156"/>
      </p:cViewPr>
      <p:guideLst>
        <p:guide orient="horz" pos="1203"/>
        <p:guide pos="17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presProps" Target="presProps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  <p:sp>
        <p:nvSpPr>
          <p:cNvPr id="9" name="Titr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22550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8308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3865563" y="203200"/>
            <a:ext cx="1163637" cy="32337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71475" y="203200"/>
            <a:ext cx="3341688" cy="32337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73793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647686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8767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8300" y="950913"/>
            <a:ext cx="4657725" cy="1587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68300" y="2554288"/>
            <a:ext cx="4657725" cy="8350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49951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71475" y="1016000"/>
            <a:ext cx="2252663" cy="24209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776538" y="1016000"/>
            <a:ext cx="2252662" cy="24209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25898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9313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71475" y="935038"/>
            <a:ext cx="2286000" cy="4587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71475" y="1393825"/>
            <a:ext cx="2286000" cy="205105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2733675" y="935038"/>
            <a:ext cx="2297113" cy="4587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2733675" y="1393825"/>
            <a:ext cx="2297113" cy="205105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2896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36261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86013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54000"/>
            <a:ext cx="1743075" cy="8905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549275"/>
            <a:ext cx="2735263" cy="27130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71475" y="1144588"/>
            <a:ext cx="1743075" cy="21209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614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30298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54000"/>
            <a:ext cx="1743075" cy="8905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295525" y="549275"/>
            <a:ext cx="2735263" cy="2713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71475" y="1144588"/>
            <a:ext cx="1743075" cy="21209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67419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86699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3865563" y="203200"/>
            <a:ext cx="1163637" cy="32337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71475" y="203200"/>
            <a:ext cx="3341688" cy="32337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66131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4310056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5404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8300" y="950913"/>
            <a:ext cx="4657725" cy="1587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68300" y="2554288"/>
            <a:ext cx="4657725" cy="8350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87848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71475" y="1016000"/>
            <a:ext cx="2252663" cy="24209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776538" y="1016000"/>
            <a:ext cx="2252662" cy="24209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660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9313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71475" y="935038"/>
            <a:ext cx="2286000" cy="4587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71475" y="1393825"/>
            <a:ext cx="2286000" cy="205105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2733675" y="935038"/>
            <a:ext cx="2297113" cy="4587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2733675" y="1393825"/>
            <a:ext cx="2297113" cy="205105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78462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98729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267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8300" y="950913"/>
            <a:ext cx="4657725" cy="1587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68300" y="2554288"/>
            <a:ext cx="4657725" cy="8350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23746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54000"/>
            <a:ext cx="1743075" cy="8905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549275"/>
            <a:ext cx="2735263" cy="27130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71475" y="1144588"/>
            <a:ext cx="1743075" cy="21209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29804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54000"/>
            <a:ext cx="1743075" cy="8905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295525" y="549275"/>
            <a:ext cx="2735263" cy="2713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71475" y="1144588"/>
            <a:ext cx="1743075" cy="21209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29199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74962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3865563" y="203200"/>
            <a:ext cx="1163637" cy="32337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71475" y="203200"/>
            <a:ext cx="3341688" cy="32337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48068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8808585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91445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8300" y="950913"/>
            <a:ext cx="4657725" cy="1587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68300" y="2554288"/>
            <a:ext cx="4657725" cy="8350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307562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71475" y="1016000"/>
            <a:ext cx="2252663" cy="24209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776538" y="1016000"/>
            <a:ext cx="2252662" cy="24209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3597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9313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71475" y="935038"/>
            <a:ext cx="2286000" cy="4587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71475" y="1393825"/>
            <a:ext cx="2286000" cy="205105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2733675" y="935038"/>
            <a:ext cx="2297113" cy="4587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2733675" y="1393825"/>
            <a:ext cx="2297113" cy="205105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40300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8122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71475" y="1016000"/>
            <a:ext cx="2252663" cy="24209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776538" y="1016000"/>
            <a:ext cx="2252662" cy="24209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70778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72811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54000"/>
            <a:ext cx="1743075" cy="8905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549275"/>
            <a:ext cx="2735263" cy="27130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71475" y="1144588"/>
            <a:ext cx="1743075" cy="21209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04114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54000"/>
            <a:ext cx="1743075" cy="8905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295525" y="549275"/>
            <a:ext cx="2735263" cy="2713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71475" y="1144588"/>
            <a:ext cx="1743075" cy="21209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63291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058272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3865563" y="203200"/>
            <a:ext cx="1163637" cy="32337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71475" y="203200"/>
            <a:ext cx="3341688" cy="32337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576404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/>
          <a:lstStyle/>
          <a:p>
            <a:fld id="{51991BA7-4B8A-4504-9953-A775112C15F4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/>
          <a:lstStyle/>
          <a:p>
            <a:fld id="{94FAC8E7-4950-4569-A23B-3D2E8BDC40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174978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71475" y="1016000"/>
            <a:ext cx="4657725" cy="2420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/>
          <a:lstStyle/>
          <a:p>
            <a:fld id="{51991BA7-4B8A-4504-9953-A775112C15F4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/>
          <a:lstStyle/>
          <a:p>
            <a:fld id="{94FAC8E7-4950-4569-A23B-3D2E8BDC40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81396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8300" y="950913"/>
            <a:ext cx="4657725" cy="1587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68300" y="2554288"/>
            <a:ext cx="4657725" cy="835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/>
          <a:lstStyle/>
          <a:p>
            <a:fld id="{51991BA7-4B8A-4504-9953-A775112C15F4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/>
          <a:lstStyle/>
          <a:p>
            <a:fld id="{94FAC8E7-4950-4569-A23B-3D2E8BDC40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10829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71475" y="1016000"/>
            <a:ext cx="2252663" cy="2420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776538" y="1016000"/>
            <a:ext cx="2252662" cy="2420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/>
          <a:lstStyle/>
          <a:p>
            <a:fld id="{51991BA7-4B8A-4504-9953-A775112C15F4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/>
          <a:lstStyle/>
          <a:p>
            <a:fld id="{94FAC8E7-4950-4569-A23B-3D2E8BDC40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968608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9313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71475" y="935038"/>
            <a:ext cx="2286000" cy="4587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71475" y="1393825"/>
            <a:ext cx="2286000" cy="20510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2733675" y="935038"/>
            <a:ext cx="2297113" cy="4587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2733675" y="1393825"/>
            <a:ext cx="2297113" cy="20510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/>
          <a:lstStyle/>
          <a:p>
            <a:fld id="{51991BA7-4B8A-4504-9953-A775112C15F4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/>
          <a:lstStyle/>
          <a:p>
            <a:fld id="{94FAC8E7-4950-4569-A23B-3D2E8BDC40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9762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9313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71475" y="935038"/>
            <a:ext cx="2286000" cy="4587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71475" y="1393825"/>
            <a:ext cx="2286000" cy="205105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2733675" y="935038"/>
            <a:ext cx="2297113" cy="4587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2733675" y="1393825"/>
            <a:ext cx="2297113" cy="205105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60686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/>
          <a:lstStyle/>
          <a:p>
            <a:fld id="{51991BA7-4B8A-4504-9953-A775112C15F4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/>
          <a:lstStyle/>
          <a:p>
            <a:fld id="{94FAC8E7-4950-4569-A23B-3D2E8BDC40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81876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/>
          <a:lstStyle/>
          <a:p>
            <a:fld id="{51991BA7-4B8A-4504-9953-A775112C15F4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/>
          <a:lstStyle/>
          <a:p>
            <a:fld id="{94FAC8E7-4950-4569-A23B-3D2E8BDC40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569412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54000"/>
            <a:ext cx="1743075" cy="8905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549275"/>
            <a:ext cx="2735263" cy="271303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71475" y="1144588"/>
            <a:ext cx="1743075" cy="212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/>
          <a:lstStyle/>
          <a:p>
            <a:fld id="{51991BA7-4B8A-4504-9953-A775112C15F4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/>
          <a:lstStyle/>
          <a:p>
            <a:fld id="{94FAC8E7-4950-4569-A23B-3D2E8BDC40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263244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54000"/>
            <a:ext cx="1743075" cy="8905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295525" y="549275"/>
            <a:ext cx="2735263" cy="27130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71475" y="1144588"/>
            <a:ext cx="1743075" cy="212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/>
          <a:lstStyle/>
          <a:p>
            <a:fld id="{51991BA7-4B8A-4504-9953-A775112C15F4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/>
          <a:lstStyle/>
          <a:p>
            <a:fld id="{94FAC8E7-4950-4569-A23B-3D2E8BDC40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391778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71475" y="1016000"/>
            <a:ext cx="4657725" cy="24209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/>
          <a:lstStyle/>
          <a:p>
            <a:fld id="{51991BA7-4B8A-4504-9953-A775112C15F4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/>
          <a:lstStyle/>
          <a:p>
            <a:fld id="{94FAC8E7-4950-4569-A23B-3D2E8BDC40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894556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3865563" y="203200"/>
            <a:ext cx="1163637" cy="32337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71475" y="203200"/>
            <a:ext cx="3341688" cy="32337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/>
          <a:lstStyle/>
          <a:p>
            <a:fld id="{51991BA7-4B8A-4504-9953-A775112C15F4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/>
          <a:lstStyle/>
          <a:p>
            <a:fld id="{94FAC8E7-4950-4569-A23B-3D2E8BDC40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055309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2D5B-3BA6-47C6-AD5D-096E8E421663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A8129-BD8C-428F-8F9C-094FA04D63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218124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71475" y="1016000"/>
            <a:ext cx="4657725" cy="2420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2D5B-3BA6-47C6-AD5D-096E8E421663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A8129-BD8C-428F-8F9C-094FA04D63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730441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8300" y="950913"/>
            <a:ext cx="4657725" cy="1587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68300" y="2554288"/>
            <a:ext cx="4657725" cy="835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2D5B-3BA6-47C6-AD5D-096E8E421663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A8129-BD8C-428F-8F9C-094FA04D63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403747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71475" y="1016000"/>
            <a:ext cx="2252663" cy="2420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776538" y="1016000"/>
            <a:ext cx="2252662" cy="2420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2D5B-3BA6-47C6-AD5D-096E8E421663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A8129-BD8C-428F-8F9C-094FA04D63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4824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902605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9313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71475" y="935038"/>
            <a:ext cx="2286000" cy="4587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71475" y="1393825"/>
            <a:ext cx="2286000" cy="20510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2733675" y="935038"/>
            <a:ext cx="2297113" cy="4587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2733675" y="1393825"/>
            <a:ext cx="2297113" cy="20510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2D5B-3BA6-47C6-AD5D-096E8E421663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A8129-BD8C-428F-8F9C-094FA04D63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783508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2D5B-3BA6-47C6-AD5D-096E8E421663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A8129-BD8C-428F-8F9C-094FA04D63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911685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2D5B-3BA6-47C6-AD5D-096E8E421663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A8129-BD8C-428F-8F9C-094FA04D63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466156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54000"/>
            <a:ext cx="1743075" cy="8905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549275"/>
            <a:ext cx="2735263" cy="271303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71475" y="1144588"/>
            <a:ext cx="1743075" cy="212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2D5B-3BA6-47C6-AD5D-096E8E421663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A8129-BD8C-428F-8F9C-094FA04D63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595581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54000"/>
            <a:ext cx="1743075" cy="8905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295525" y="549275"/>
            <a:ext cx="2735263" cy="27130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71475" y="1144588"/>
            <a:ext cx="1743075" cy="212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2D5B-3BA6-47C6-AD5D-096E8E421663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A8129-BD8C-428F-8F9C-094FA04D63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17823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71475" y="1016000"/>
            <a:ext cx="4657725" cy="24209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2D5B-3BA6-47C6-AD5D-096E8E421663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A8129-BD8C-428F-8F9C-094FA04D63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2153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3865563" y="203200"/>
            <a:ext cx="1163637" cy="32337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71475" y="203200"/>
            <a:ext cx="3341688" cy="32337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2D5B-3BA6-47C6-AD5D-096E8E421663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A8129-BD8C-428F-8F9C-094FA04D63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2900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1190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54000"/>
            <a:ext cx="1743075" cy="8905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549275"/>
            <a:ext cx="2735263" cy="27130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71475" y="1144588"/>
            <a:ext cx="1743075" cy="21209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0329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54000"/>
            <a:ext cx="1743075" cy="8905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295525" y="549275"/>
            <a:ext cx="2735263" cy="2713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71475" y="1144588"/>
            <a:ext cx="1743075" cy="21209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7429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microsoft.com/office/2007/relationships/hdphoto" Target="../media/hdphoto1.wdp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-36000" y="-36000"/>
            <a:ext cx="5472000" cy="324000"/>
          </a:xfrm>
          <a:prstGeom prst="rect">
            <a:avLst/>
          </a:prstGeom>
          <a:solidFill>
            <a:srgbClr val="E4DAFE">
              <a:alpha val="30000"/>
            </a:srgbClr>
          </a:solidFill>
          <a:ln w="0">
            <a:solidFill>
              <a:srgbClr val="8F45C7">
                <a:alpha val="70000"/>
              </a:srgbClr>
            </a:solidFill>
          </a:ln>
        </p:spPr>
        <p:txBody>
          <a:bodyPr vert="horz" wrap="square" lIns="0" tIns="36000" rIns="72000" bIns="0" rtlCol="0" anchor="ctr">
            <a:sp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71475" y="1016000"/>
            <a:ext cx="4657725" cy="2420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9A1BF-806B-475C-9B4A-5A00D3354FE6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  <p:cxnSp>
        <p:nvCxnSpPr>
          <p:cNvPr id="9" name="Connecteur droit 8"/>
          <p:cNvCxnSpPr/>
          <p:nvPr userDrawn="1"/>
        </p:nvCxnSpPr>
        <p:spPr>
          <a:xfrm flipH="1">
            <a:off x="36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 userDrawn="1"/>
        </p:nvCxnSpPr>
        <p:spPr>
          <a:xfrm flipH="1">
            <a:off x="72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 userDrawn="1"/>
        </p:nvCxnSpPr>
        <p:spPr>
          <a:xfrm flipH="1">
            <a:off x="108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 userDrawn="1"/>
        </p:nvCxnSpPr>
        <p:spPr>
          <a:xfrm flipH="1">
            <a:off x="144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 userDrawn="1"/>
        </p:nvSpPr>
        <p:spPr>
          <a:xfrm>
            <a:off x="36000" y="36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 userDrawn="1"/>
        </p:nvSpPr>
        <p:spPr>
          <a:xfrm>
            <a:off x="144000" y="144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 userDrawn="1"/>
        </p:nvSpPr>
        <p:spPr>
          <a:xfrm>
            <a:off x="252000" y="36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>
          <a:xfrm>
            <a:off x="144000" y="36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>
          <a:xfrm>
            <a:off x="252000" y="144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>
          <a:xfrm>
            <a:off x="36000" y="144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e 18"/>
          <p:cNvGrpSpPr/>
          <p:nvPr userDrawn="1"/>
        </p:nvGrpSpPr>
        <p:grpSpPr>
          <a:xfrm>
            <a:off x="396000" y="36000"/>
            <a:ext cx="288000" cy="180000"/>
            <a:chOff x="188400" y="188400"/>
            <a:chExt cx="288000" cy="180000"/>
          </a:xfrm>
          <a:solidFill>
            <a:srgbClr val="CFB601">
              <a:alpha val="10000"/>
            </a:srgbClr>
          </a:solidFill>
        </p:grpSpPr>
        <p:sp>
          <p:nvSpPr>
            <p:cNvPr id="20" name="Rectangle 19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1270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1270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1270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1270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1270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1270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6" name="Groupe 25"/>
          <p:cNvGrpSpPr/>
          <p:nvPr userDrawn="1"/>
        </p:nvGrpSpPr>
        <p:grpSpPr>
          <a:xfrm>
            <a:off x="756000" y="36000"/>
            <a:ext cx="288000" cy="180000"/>
            <a:chOff x="188400" y="188400"/>
            <a:chExt cx="288000" cy="180000"/>
          </a:xfrm>
          <a:solidFill>
            <a:srgbClr val="9486FE">
              <a:alpha val="9804"/>
            </a:srgbClr>
          </a:solidFill>
        </p:grpSpPr>
        <p:sp>
          <p:nvSpPr>
            <p:cNvPr id="27" name="Rectangle 26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3" name="Groupe 32"/>
          <p:cNvGrpSpPr/>
          <p:nvPr userDrawn="1"/>
        </p:nvGrpSpPr>
        <p:grpSpPr>
          <a:xfrm>
            <a:off x="1116000" y="36000"/>
            <a:ext cx="288000" cy="180000"/>
            <a:chOff x="188400" y="188400"/>
            <a:chExt cx="288000" cy="180000"/>
          </a:xfrm>
          <a:solidFill>
            <a:srgbClr val="FF0000">
              <a:alpha val="10000"/>
            </a:srgbClr>
          </a:solidFill>
        </p:grpSpPr>
        <p:sp>
          <p:nvSpPr>
            <p:cNvPr id="34" name="Rectangle 33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Rectangle 35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Rectangle 37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0" name="Groupe 39"/>
          <p:cNvGrpSpPr/>
          <p:nvPr userDrawn="1"/>
        </p:nvGrpSpPr>
        <p:grpSpPr>
          <a:xfrm>
            <a:off x="1476000" y="36000"/>
            <a:ext cx="288000" cy="180000"/>
            <a:chOff x="188400" y="188400"/>
            <a:chExt cx="288000" cy="180000"/>
          </a:xfrm>
          <a:solidFill>
            <a:srgbClr val="35E9E0">
              <a:alpha val="9804"/>
            </a:srgbClr>
          </a:solidFill>
        </p:grpSpPr>
        <p:sp>
          <p:nvSpPr>
            <p:cNvPr id="41" name="Rectangle 40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42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Rectangle 43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44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Rectangle 45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048374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LM Roman 12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Placeholder 1"/>
          <p:cNvSpPr>
            <a:spLocks noGrp="1"/>
          </p:cNvSpPr>
          <p:nvPr>
            <p:ph type="title"/>
          </p:nvPr>
        </p:nvSpPr>
        <p:spPr>
          <a:xfrm>
            <a:off x="-36000" y="-36000"/>
            <a:ext cx="5472000" cy="324000"/>
          </a:xfrm>
          <a:prstGeom prst="rect">
            <a:avLst/>
          </a:prstGeom>
          <a:solidFill>
            <a:srgbClr val="E4DAFE">
              <a:alpha val="30000"/>
            </a:srgbClr>
          </a:solidFill>
          <a:ln w="0">
            <a:solidFill>
              <a:srgbClr val="8F45C7">
                <a:alpha val="70000"/>
              </a:srgbClr>
            </a:solidFill>
          </a:ln>
        </p:spPr>
        <p:txBody>
          <a:bodyPr vert="horz" wrap="square" lIns="0" tIns="36000" rIns="72000" bIns="0" rtlCol="0" anchor="ctr">
            <a:sp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71475" y="1016000"/>
            <a:ext cx="4657725" cy="2420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9A1BF-806B-475C-9B4A-5A00D3354FE6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  <p:cxnSp>
        <p:nvCxnSpPr>
          <p:cNvPr id="9" name="Connecteur droit 8"/>
          <p:cNvCxnSpPr/>
          <p:nvPr userDrawn="1"/>
        </p:nvCxnSpPr>
        <p:spPr>
          <a:xfrm flipH="1">
            <a:off x="36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 userDrawn="1"/>
        </p:nvCxnSpPr>
        <p:spPr>
          <a:xfrm flipH="1">
            <a:off x="72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 userDrawn="1"/>
        </p:nvCxnSpPr>
        <p:spPr>
          <a:xfrm flipH="1">
            <a:off x="108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 userDrawn="1"/>
        </p:nvCxnSpPr>
        <p:spPr>
          <a:xfrm flipH="1">
            <a:off x="144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 userDrawn="1"/>
        </p:nvSpPr>
        <p:spPr>
          <a:xfrm>
            <a:off x="36000" y="36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 userDrawn="1"/>
        </p:nvSpPr>
        <p:spPr>
          <a:xfrm>
            <a:off x="144000" y="144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 userDrawn="1"/>
        </p:nvSpPr>
        <p:spPr>
          <a:xfrm>
            <a:off x="252000" y="36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>
          <a:xfrm>
            <a:off x="144000" y="36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>
          <a:xfrm>
            <a:off x="252000" y="144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>
          <a:xfrm>
            <a:off x="36000" y="144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e 18"/>
          <p:cNvGrpSpPr/>
          <p:nvPr userDrawn="1"/>
        </p:nvGrpSpPr>
        <p:grpSpPr>
          <a:xfrm>
            <a:off x="396000" y="36000"/>
            <a:ext cx="288000" cy="180000"/>
            <a:chOff x="188400" y="188400"/>
            <a:chExt cx="288000" cy="180000"/>
          </a:xfrm>
          <a:solidFill>
            <a:srgbClr val="CFB601">
              <a:alpha val="10000"/>
            </a:srgbClr>
          </a:solidFill>
        </p:grpSpPr>
        <p:sp>
          <p:nvSpPr>
            <p:cNvPr id="20" name="Rectangle 19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6" name="Groupe 25"/>
          <p:cNvGrpSpPr/>
          <p:nvPr userDrawn="1"/>
        </p:nvGrpSpPr>
        <p:grpSpPr>
          <a:xfrm>
            <a:off x="756000" y="36000"/>
            <a:ext cx="288000" cy="180000"/>
            <a:chOff x="188400" y="188400"/>
            <a:chExt cx="288000" cy="180000"/>
          </a:xfrm>
          <a:solidFill>
            <a:srgbClr val="9486FE">
              <a:alpha val="9804"/>
            </a:srgbClr>
          </a:solidFill>
        </p:grpSpPr>
        <p:sp>
          <p:nvSpPr>
            <p:cNvPr id="27" name="Rectangle 26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1270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1270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1270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1270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1270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1270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3" name="Groupe 32"/>
          <p:cNvGrpSpPr/>
          <p:nvPr userDrawn="1"/>
        </p:nvGrpSpPr>
        <p:grpSpPr>
          <a:xfrm>
            <a:off x="1116000" y="36000"/>
            <a:ext cx="288000" cy="180000"/>
            <a:chOff x="188400" y="188400"/>
            <a:chExt cx="288000" cy="180000"/>
          </a:xfrm>
          <a:solidFill>
            <a:srgbClr val="FF0000">
              <a:alpha val="10000"/>
            </a:srgbClr>
          </a:solidFill>
        </p:grpSpPr>
        <p:sp>
          <p:nvSpPr>
            <p:cNvPr id="34" name="Rectangle 33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Rectangle 35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Rectangle 37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0" name="Groupe 39"/>
          <p:cNvGrpSpPr/>
          <p:nvPr userDrawn="1"/>
        </p:nvGrpSpPr>
        <p:grpSpPr>
          <a:xfrm>
            <a:off x="1476000" y="36000"/>
            <a:ext cx="288000" cy="180000"/>
            <a:chOff x="188400" y="188400"/>
            <a:chExt cx="288000" cy="180000"/>
          </a:xfrm>
          <a:solidFill>
            <a:srgbClr val="35E9E0">
              <a:alpha val="9804"/>
            </a:srgbClr>
          </a:solidFill>
        </p:grpSpPr>
        <p:sp>
          <p:nvSpPr>
            <p:cNvPr id="41" name="Rectangle 40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42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Rectangle 43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44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Rectangle 45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668779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LM Roman 12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71475" y="1016000"/>
            <a:ext cx="4657725" cy="2420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9A1BF-806B-475C-9B4A-5A00D3354FE6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  <p:cxnSp>
        <p:nvCxnSpPr>
          <p:cNvPr id="9" name="Connecteur droit 8"/>
          <p:cNvCxnSpPr/>
          <p:nvPr userDrawn="1"/>
        </p:nvCxnSpPr>
        <p:spPr>
          <a:xfrm flipH="1">
            <a:off x="36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 userDrawn="1"/>
        </p:nvCxnSpPr>
        <p:spPr>
          <a:xfrm flipH="1">
            <a:off x="72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 userDrawn="1"/>
        </p:nvCxnSpPr>
        <p:spPr>
          <a:xfrm flipH="1">
            <a:off x="108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 userDrawn="1"/>
        </p:nvCxnSpPr>
        <p:spPr>
          <a:xfrm flipH="1">
            <a:off x="144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 userDrawn="1"/>
        </p:nvSpPr>
        <p:spPr>
          <a:xfrm>
            <a:off x="36000" y="36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 userDrawn="1"/>
        </p:nvSpPr>
        <p:spPr>
          <a:xfrm>
            <a:off x="144000" y="144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 userDrawn="1"/>
        </p:nvSpPr>
        <p:spPr>
          <a:xfrm>
            <a:off x="252000" y="36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>
          <a:xfrm>
            <a:off x="144000" y="36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>
          <a:xfrm>
            <a:off x="252000" y="144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>
          <a:xfrm>
            <a:off x="36000" y="144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e 18"/>
          <p:cNvGrpSpPr/>
          <p:nvPr userDrawn="1"/>
        </p:nvGrpSpPr>
        <p:grpSpPr>
          <a:xfrm>
            <a:off x="396000" y="36000"/>
            <a:ext cx="288000" cy="180000"/>
            <a:chOff x="188400" y="188400"/>
            <a:chExt cx="288000" cy="180000"/>
          </a:xfrm>
          <a:solidFill>
            <a:srgbClr val="CFB601">
              <a:alpha val="10000"/>
            </a:srgbClr>
          </a:solidFill>
        </p:grpSpPr>
        <p:sp>
          <p:nvSpPr>
            <p:cNvPr id="20" name="Rectangle 19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6" name="Groupe 25"/>
          <p:cNvGrpSpPr/>
          <p:nvPr userDrawn="1"/>
        </p:nvGrpSpPr>
        <p:grpSpPr>
          <a:xfrm>
            <a:off x="756000" y="36000"/>
            <a:ext cx="288000" cy="180000"/>
            <a:chOff x="188400" y="188400"/>
            <a:chExt cx="288000" cy="180000"/>
          </a:xfrm>
          <a:solidFill>
            <a:srgbClr val="9486FE">
              <a:alpha val="9804"/>
            </a:srgbClr>
          </a:solidFill>
        </p:grpSpPr>
        <p:sp>
          <p:nvSpPr>
            <p:cNvPr id="27" name="Rectangle 26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3" name="Groupe 32"/>
          <p:cNvGrpSpPr/>
          <p:nvPr userDrawn="1"/>
        </p:nvGrpSpPr>
        <p:grpSpPr>
          <a:xfrm>
            <a:off x="1116000" y="36000"/>
            <a:ext cx="288000" cy="180000"/>
            <a:chOff x="188400" y="188400"/>
            <a:chExt cx="288000" cy="180000"/>
          </a:xfrm>
          <a:solidFill>
            <a:srgbClr val="FF0000">
              <a:alpha val="10000"/>
            </a:srgbClr>
          </a:solidFill>
        </p:grpSpPr>
        <p:sp>
          <p:nvSpPr>
            <p:cNvPr id="34" name="Rectangle 33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Rectangle 35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Rectangle 37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0" name="Groupe 39"/>
          <p:cNvGrpSpPr/>
          <p:nvPr userDrawn="1"/>
        </p:nvGrpSpPr>
        <p:grpSpPr>
          <a:xfrm>
            <a:off x="1476000" y="36000"/>
            <a:ext cx="288000" cy="180000"/>
            <a:chOff x="188400" y="188400"/>
            <a:chExt cx="288000" cy="180000"/>
          </a:xfrm>
          <a:solidFill>
            <a:srgbClr val="35E9E0">
              <a:alpha val="9804"/>
            </a:srgbClr>
          </a:solidFill>
        </p:grpSpPr>
        <p:sp>
          <p:nvSpPr>
            <p:cNvPr id="41" name="Rectangle 40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42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Rectangle 43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44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Rectangle 45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7" name="Title Placeholder 1"/>
          <p:cNvSpPr>
            <a:spLocks noGrp="1"/>
          </p:cNvSpPr>
          <p:nvPr>
            <p:ph type="title"/>
          </p:nvPr>
        </p:nvSpPr>
        <p:spPr>
          <a:xfrm>
            <a:off x="-36000" y="-36000"/>
            <a:ext cx="5472000" cy="324000"/>
          </a:xfrm>
          <a:prstGeom prst="rect">
            <a:avLst/>
          </a:prstGeom>
          <a:solidFill>
            <a:srgbClr val="E4DAFE">
              <a:alpha val="30000"/>
            </a:srgbClr>
          </a:solidFill>
          <a:ln w="0">
            <a:solidFill>
              <a:srgbClr val="8F45C7">
                <a:alpha val="70000"/>
              </a:srgbClr>
            </a:solidFill>
          </a:ln>
        </p:spPr>
        <p:txBody>
          <a:bodyPr vert="horz" wrap="square" lIns="0" tIns="36000" rIns="72000" bIns="0" rtlCol="0" anchor="ctr">
            <a:sp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646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LM Roman 12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71475" y="1016000"/>
            <a:ext cx="4657725" cy="2420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9A1BF-806B-475C-9B4A-5A00D3354FE6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  <p:cxnSp>
        <p:nvCxnSpPr>
          <p:cNvPr id="9" name="Connecteur droit 8"/>
          <p:cNvCxnSpPr/>
          <p:nvPr userDrawn="1"/>
        </p:nvCxnSpPr>
        <p:spPr>
          <a:xfrm flipH="1">
            <a:off x="36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 userDrawn="1"/>
        </p:nvCxnSpPr>
        <p:spPr>
          <a:xfrm flipH="1">
            <a:off x="72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 userDrawn="1"/>
        </p:nvCxnSpPr>
        <p:spPr>
          <a:xfrm flipH="1">
            <a:off x="108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 userDrawn="1"/>
        </p:nvCxnSpPr>
        <p:spPr>
          <a:xfrm flipH="1">
            <a:off x="144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 userDrawn="1"/>
        </p:nvSpPr>
        <p:spPr>
          <a:xfrm>
            <a:off x="36000" y="36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 userDrawn="1"/>
        </p:nvSpPr>
        <p:spPr>
          <a:xfrm>
            <a:off x="144000" y="144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 userDrawn="1"/>
        </p:nvSpPr>
        <p:spPr>
          <a:xfrm>
            <a:off x="252000" y="36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>
          <a:xfrm>
            <a:off x="144000" y="36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>
          <a:xfrm>
            <a:off x="252000" y="144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>
          <a:xfrm>
            <a:off x="36000" y="144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e 18"/>
          <p:cNvGrpSpPr/>
          <p:nvPr userDrawn="1"/>
        </p:nvGrpSpPr>
        <p:grpSpPr>
          <a:xfrm>
            <a:off x="396000" y="36000"/>
            <a:ext cx="288000" cy="180000"/>
            <a:chOff x="188400" y="188400"/>
            <a:chExt cx="288000" cy="180000"/>
          </a:xfrm>
          <a:solidFill>
            <a:srgbClr val="CFB601">
              <a:alpha val="10000"/>
            </a:srgbClr>
          </a:solidFill>
        </p:grpSpPr>
        <p:sp>
          <p:nvSpPr>
            <p:cNvPr id="20" name="Rectangle 19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6" name="Groupe 25"/>
          <p:cNvGrpSpPr/>
          <p:nvPr userDrawn="1"/>
        </p:nvGrpSpPr>
        <p:grpSpPr>
          <a:xfrm>
            <a:off x="756000" y="36000"/>
            <a:ext cx="288000" cy="180000"/>
            <a:chOff x="188400" y="188400"/>
            <a:chExt cx="288000" cy="180000"/>
          </a:xfrm>
          <a:solidFill>
            <a:srgbClr val="9486FE">
              <a:alpha val="9804"/>
            </a:srgbClr>
          </a:solidFill>
        </p:grpSpPr>
        <p:sp>
          <p:nvSpPr>
            <p:cNvPr id="27" name="Rectangle 26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3" name="Groupe 32"/>
          <p:cNvGrpSpPr/>
          <p:nvPr userDrawn="1"/>
        </p:nvGrpSpPr>
        <p:grpSpPr>
          <a:xfrm>
            <a:off x="1116000" y="36000"/>
            <a:ext cx="288000" cy="180000"/>
            <a:chOff x="188400" y="188400"/>
            <a:chExt cx="288000" cy="180000"/>
          </a:xfrm>
          <a:solidFill>
            <a:srgbClr val="FF0000">
              <a:alpha val="10000"/>
            </a:srgbClr>
          </a:solidFill>
        </p:grpSpPr>
        <p:sp>
          <p:nvSpPr>
            <p:cNvPr id="34" name="Rectangle 33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Rectangle 35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Rectangle 37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0" name="Groupe 39"/>
          <p:cNvGrpSpPr/>
          <p:nvPr userDrawn="1"/>
        </p:nvGrpSpPr>
        <p:grpSpPr>
          <a:xfrm>
            <a:off x="1476000" y="36000"/>
            <a:ext cx="288000" cy="180000"/>
            <a:chOff x="188400" y="188400"/>
            <a:chExt cx="288000" cy="180000"/>
          </a:xfrm>
          <a:solidFill>
            <a:srgbClr val="35E9E0">
              <a:alpha val="9804"/>
            </a:srgbClr>
          </a:solidFill>
        </p:grpSpPr>
        <p:sp>
          <p:nvSpPr>
            <p:cNvPr id="41" name="Rectangle 40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1270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1270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42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1270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Rectangle 43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1270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44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1270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Rectangle 45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1270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7" name="Title Placeholder 1"/>
          <p:cNvSpPr>
            <a:spLocks noGrp="1"/>
          </p:cNvSpPr>
          <p:nvPr>
            <p:ph type="title"/>
          </p:nvPr>
        </p:nvSpPr>
        <p:spPr>
          <a:xfrm>
            <a:off x="-36000" y="-36000"/>
            <a:ext cx="5472000" cy="324000"/>
          </a:xfrm>
          <a:prstGeom prst="rect">
            <a:avLst/>
          </a:prstGeom>
          <a:solidFill>
            <a:srgbClr val="E4DAFE">
              <a:alpha val="30000"/>
            </a:srgbClr>
          </a:solidFill>
          <a:ln w="0">
            <a:solidFill>
              <a:srgbClr val="8F45C7">
                <a:alpha val="70000"/>
              </a:srgbClr>
            </a:solidFill>
          </a:ln>
        </p:spPr>
        <p:txBody>
          <a:bodyPr vert="horz" wrap="square" lIns="0" tIns="36000" rIns="72000" bIns="0" rtlCol="0" anchor="ctr">
            <a:sp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609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LM Roman 12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 userDrawn="1"/>
        </p:nvSpPr>
        <p:spPr>
          <a:xfrm>
            <a:off x="-540000" y="-36000"/>
            <a:ext cx="6113202" cy="4320000"/>
          </a:xfrm>
          <a:prstGeom prst="rect">
            <a:avLst/>
          </a:prstGeom>
          <a:blipFill dpi="0" rotWithShape="1">
            <a:blip r:embed="rId13">
              <a:alphaModFix amt="12000"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LightScreen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4773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B2D5B-3BA6-47C6-AD5D-096E8E421663}" type="datetimeFigureOut">
              <a:rPr lang="fr-FR" smtClean="0"/>
              <a:t>15/11/2022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A8129-BD8C-428F-8F9C-094FA04D63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4374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 de texte 1"/>
          <p:cNvSpPr txBox="1"/>
          <p:nvPr/>
        </p:nvSpPr>
        <p:spPr>
          <a:xfrm>
            <a:off x="288000" y="216000"/>
            <a:ext cx="4808534" cy="168007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5000"/>
              </a:lnSpc>
            </a:pPr>
            <a:r>
              <a:rPr lang="fr-FR" sz="1200" b="1" dirty="0">
                <a:latin typeface="LM Roman 12" panose="00000500000000000000" pitchFamily="50" charset="0"/>
                <a:ea typeface="Calibri" panose="020F0502020204030204" pitchFamily="34" charset="0"/>
                <a:cs typeface="Calibri" panose="020F0502020204030204" pitchFamily="34" charset="0"/>
              </a:rPr>
              <a:t>DATA SCIENTIST - PROJET 5</a:t>
            </a:r>
            <a:endParaRPr lang="fr-FR" sz="1200" b="1" dirty="0">
              <a:latin typeface="LM Roman 12" panose="000005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</a:pPr>
            <a:endParaRPr lang="fr-FR" sz="834" b="1" dirty="0">
              <a:latin typeface="LM Roman 12" panose="00000500000000000000" pitchFamily="50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15000"/>
              </a:lnSpc>
            </a:pPr>
            <a:endParaRPr lang="fr-FR" sz="834" b="1" dirty="0">
              <a:latin typeface="LM Roman 12" panose="00000500000000000000" pitchFamily="50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15000"/>
              </a:lnSpc>
            </a:pPr>
            <a:endParaRPr lang="fr-FR" sz="834" b="1" dirty="0">
              <a:latin typeface="LM Roman 12" panose="00000500000000000000" pitchFamily="50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15000"/>
              </a:lnSpc>
            </a:pPr>
            <a:endParaRPr lang="fr-FR" sz="834" b="1" dirty="0">
              <a:latin typeface="LM Roman 12" panose="00000500000000000000" pitchFamily="50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15000"/>
              </a:lnSpc>
            </a:pPr>
            <a:endParaRPr lang="fr-FR" sz="834" b="1" dirty="0">
              <a:latin typeface="LM Roman 12" panose="00000500000000000000" pitchFamily="50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15000"/>
              </a:lnSpc>
            </a:pPr>
            <a:r>
              <a:rPr lang="fr-FR" sz="1200" b="1" dirty="0">
                <a:latin typeface="LM Roman 12" panose="00000500000000000000" pitchFamily="50" charset="0"/>
                <a:ea typeface="Calibri" panose="020F0502020204030204" pitchFamily="34" charset="0"/>
                <a:cs typeface="Calibri" panose="020F0502020204030204" pitchFamily="34" charset="0"/>
              </a:rPr>
              <a:t>Segmentez des clients d'un site e-commerce</a:t>
            </a:r>
          </a:p>
          <a:p>
            <a:pPr algn="ctr">
              <a:lnSpc>
                <a:spcPct val="115000"/>
              </a:lnSpc>
            </a:pPr>
            <a:r>
              <a:rPr lang="fr-FR" sz="800" dirty="0">
                <a:latin typeface="LM Roman 12" panose="00000500000000000000" pitchFamily="50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fr-FR" sz="800" b="1" dirty="0">
              <a:latin typeface="LM Roman 12" panose="00000500000000000000" pitchFamily="50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15000"/>
              </a:lnSpc>
            </a:pPr>
            <a:r>
              <a:rPr lang="fr-FR" sz="1000" b="1" dirty="0">
                <a:latin typeface="LM Roman 12" panose="00000500000000000000" pitchFamily="50" charset="0"/>
                <a:ea typeface="Calibri" panose="020F0502020204030204" pitchFamily="34" charset="0"/>
                <a:cs typeface="Calibri" panose="020F0502020204030204" pitchFamily="34" charset="0"/>
              </a:rPr>
              <a:t>Arnaud CHOUX</a:t>
            </a:r>
            <a:r>
              <a:rPr lang="fr-FR" sz="1200" b="1" dirty="0">
                <a:latin typeface="LM Roman 12" panose="00000500000000000000" pitchFamily="50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algn="ctr">
              <a:lnSpc>
                <a:spcPct val="115000"/>
              </a:lnSpc>
            </a:pPr>
            <a:endParaRPr lang="fr-FR" sz="1000" b="1" dirty="0">
              <a:latin typeface="LM Roman 12" panose="000005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44000" y="3168000"/>
            <a:ext cx="1080000" cy="216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 de texte 1"/>
          <p:cNvSpPr txBox="1"/>
          <p:nvPr/>
        </p:nvSpPr>
        <p:spPr>
          <a:xfrm>
            <a:off x="1008000" y="2988000"/>
            <a:ext cx="1652889" cy="68121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>
              <a:lnSpc>
                <a:spcPct val="115000"/>
              </a:lnSpc>
            </a:pPr>
            <a:r>
              <a:rPr lang="fr-FR" sz="89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Formation OPENCLASSROOMS</a:t>
            </a:r>
          </a:p>
          <a:p>
            <a:pPr algn="r">
              <a:lnSpc>
                <a:spcPct val="115000"/>
              </a:lnSpc>
            </a:pPr>
            <a:r>
              <a:rPr lang="fr-FR" sz="89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Financement région </a:t>
            </a:r>
            <a:r>
              <a:rPr lang="fr-FR" sz="89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IdF</a:t>
            </a:r>
            <a:endParaRPr lang="fr-FR" sz="89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lnSpc>
                <a:spcPct val="115000"/>
              </a:lnSpc>
              <a:spcAft>
                <a:spcPts val="417"/>
              </a:spcAft>
            </a:pPr>
            <a:endParaRPr lang="fr-FR" sz="890"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lnSpc>
                <a:spcPct val="115000"/>
              </a:lnSpc>
              <a:spcAft>
                <a:spcPts val="417"/>
              </a:spcAft>
            </a:pPr>
            <a:r>
              <a:rPr lang="fr-FR" sz="89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Novembre 2022</a:t>
            </a:r>
            <a:endParaRPr lang="fr-FR" sz="89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" name="Connecteur droit 6"/>
          <p:cNvCxnSpPr/>
          <p:nvPr/>
        </p:nvCxnSpPr>
        <p:spPr>
          <a:xfrm>
            <a:off x="396504" y="1404000"/>
            <a:ext cx="460766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396504" y="1152000"/>
            <a:ext cx="460766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6FFDE-6494-4DB2-A3FA-6ECCDF5AA300}" type="slidenum">
              <a:rPr lang="fr-FR" smtClean="0"/>
              <a:t>1</a:t>
            </a:fld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2916000" y="3024000"/>
            <a:ext cx="576000" cy="576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0236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600000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II.3. Réorganisation de la data en RFM(S)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20000" y="3240000"/>
            <a:ext cx="468322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→ En groupant les commandes par client je tire les caractéristiques de chacun.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544E56-5D08-9687-38B9-C05292CD7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288000"/>
            <a:ext cx="3600000" cy="483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C85732-6994-9ECF-B8F6-11DA55176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0" y="1008000"/>
            <a:ext cx="3198232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34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600000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II.4. Visualisation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20000" y="3240000"/>
            <a:ext cx="468322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→ Je trouve que seuls 2.8% des clients présents dans cette </a:t>
            </a:r>
            <a:r>
              <a:rPr lang="fr-FR" sz="1000" dirty="0" err="1">
                <a:latin typeface="LM Roman 12" panose="00000500000000000000" pitchFamily="50" charset="0"/>
              </a:rPr>
              <a:t>database</a:t>
            </a:r>
            <a:r>
              <a:rPr lang="fr-FR" sz="1000" dirty="0">
                <a:latin typeface="LM Roman 12" panose="00000500000000000000" pitchFamily="50" charset="0"/>
              </a:rPr>
              <a:t> ont fait plus d’un achat.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06896F-75EB-8CD8-BA95-524D5AC5801C}"/>
              </a:ext>
            </a:extLst>
          </p:cNvPr>
          <p:cNvSpPr/>
          <p:nvPr/>
        </p:nvSpPr>
        <p:spPr>
          <a:xfrm>
            <a:off x="3960675" y="504000"/>
            <a:ext cx="1440000" cy="108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23F1C-06B9-1910-D517-947D11B80443}"/>
              </a:ext>
            </a:extLst>
          </p:cNvPr>
          <p:cNvSpPr/>
          <p:nvPr/>
        </p:nvSpPr>
        <p:spPr>
          <a:xfrm>
            <a:off x="3960675" y="1728000"/>
            <a:ext cx="1440000" cy="10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4F80CB-2905-E439-3A5F-665F9E56933D}"/>
              </a:ext>
            </a:extLst>
          </p:cNvPr>
          <p:cNvSpPr/>
          <p:nvPr/>
        </p:nvSpPr>
        <p:spPr>
          <a:xfrm>
            <a:off x="1980338" y="504000"/>
            <a:ext cx="1440000" cy="1080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335B69-44E3-A613-5AE2-3578C6659E62}"/>
              </a:ext>
            </a:extLst>
          </p:cNvPr>
          <p:cNvSpPr/>
          <p:nvPr/>
        </p:nvSpPr>
        <p:spPr>
          <a:xfrm>
            <a:off x="1980338" y="1728000"/>
            <a:ext cx="1440000" cy="10800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8AC0A6-DEAC-C23C-C2E9-B6E65B3ADBB9}"/>
              </a:ext>
            </a:extLst>
          </p:cNvPr>
          <p:cNvSpPr/>
          <p:nvPr/>
        </p:nvSpPr>
        <p:spPr>
          <a:xfrm>
            <a:off x="0" y="504000"/>
            <a:ext cx="1440000" cy="10800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3422C-E4EA-1022-CC9E-CA796E2334CB}"/>
              </a:ext>
            </a:extLst>
          </p:cNvPr>
          <p:cNvSpPr/>
          <p:nvPr/>
        </p:nvSpPr>
        <p:spPr>
          <a:xfrm>
            <a:off x="0" y="1728000"/>
            <a:ext cx="1440000" cy="10800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2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Plan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16000" y="504000"/>
            <a:ext cx="3186362" cy="280076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II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III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IV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V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648000" y="504000"/>
            <a:ext cx="4434507" cy="280076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Présentation du projet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 err="1">
                <a:latin typeface="LM Roman 12" panose="00000500000000000000" pitchFamily="50" charset="0"/>
              </a:rPr>
              <a:t>Dataset</a:t>
            </a:r>
            <a:endParaRPr lang="fr-FR" sz="1400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Clustering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Maintenance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Conclusions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97DFE7-FA2A-1834-66B6-DF2D8563C101}"/>
              </a:ext>
            </a:extLst>
          </p:cNvPr>
          <p:cNvCxnSpPr>
            <a:cxnSpLocks/>
          </p:cNvCxnSpPr>
          <p:nvPr/>
        </p:nvCxnSpPr>
        <p:spPr>
          <a:xfrm>
            <a:off x="2700337" y="468175"/>
            <a:ext cx="0" cy="2880000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0122AB0-8C58-FA9D-A1F6-3FEA7A23EEDD}"/>
              </a:ext>
            </a:extLst>
          </p:cNvPr>
          <p:cNvSpPr/>
          <p:nvPr/>
        </p:nvSpPr>
        <p:spPr>
          <a:xfrm>
            <a:off x="144000" y="2187677"/>
            <a:ext cx="2441505" cy="114066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B346C8-7094-6D9B-1D76-4FCC5ED950EA}"/>
              </a:ext>
            </a:extLst>
          </p:cNvPr>
          <p:cNvSpPr/>
          <p:nvPr/>
        </p:nvSpPr>
        <p:spPr>
          <a:xfrm>
            <a:off x="144000" y="288000"/>
            <a:ext cx="2441505" cy="118192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5">
            <a:extLst>
              <a:ext uri="{FF2B5EF4-FFF2-40B4-BE49-F238E27FC236}">
                <a16:creationId xmlns:a16="http://schemas.microsoft.com/office/drawing/2014/main" id="{946BE94E-2A57-99D6-5562-BC6A5D8B2761}"/>
              </a:ext>
            </a:extLst>
          </p:cNvPr>
          <p:cNvSpPr txBox="1"/>
          <p:nvPr/>
        </p:nvSpPr>
        <p:spPr>
          <a:xfrm>
            <a:off x="2948501" y="503999"/>
            <a:ext cx="2238015" cy="3016210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342900" indent="-342900">
              <a:buAutoNum type="arabicPeriod"/>
            </a:pPr>
            <a:r>
              <a:rPr lang="fr-FR" sz="1400" b="1" dirty="0">
                <a:latin typeface="LM Roman 12" panose="00000500000000000000" pitchFamily="50" charset="0"/>
              </a:rPr>
              <a:t>Optimisation de </a:t>
            </a:r>
            <a:r>
              <a:rPr lang="fr-FR" sz="1400" b="1" dirty="0" err="1">
                <a:latin typeface="LM Roman 12" panose="00000500000000000000" pitchFamily="50" charset="0"/>
              </a:rPr>
              <a:t>n_clusters</a:t>
            </a:r>
            <a:r>
              <a:rPr lang="fr-FR" sz="1400" b="1" dirty="0">
                <a:latin typeface="LM Roman 12" panose="00000500000000000000" pitchFamily="50" charset="0"/>
              </a:rPr>
              <a:t> pour </a:t>
            </a:r>
            <a:r>
              <a:rPr lang="fr-FR" sz="1400" b="1" dirty="0" err="1">
                <a:latin typeface="LM Roman 12" panose="00000500000000000000" pitchFamily="50" charset="0"/>
              </a:rPr>
              <a:t>KMeans</a:t>
            </a: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r>
              <a:rPr lang="fr-FR" sz="1400" b="1" dirty="0">
                <a:latin typeface="LM Roman 12" panose="00000500000000000000" pitchFamily="50" charset="0"/>
              </a:rPr>
              <a:t>Analyse des clusters obtenus</a:t>
            </a: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r>
              <a:rPr lang="fr-FR" sz="1400" b="1" dirty="0">
                <a:latin typeface="LM Roman 12" panose="00000500000000000000" pitchFamily="50" charset="0"/>
              </a:rPr>
              <a:t>Reproductibilité du clustering </a:t>
            </a:r>
            <a:r>
              <a:rPr lang="fr-FR" sz="1400" b="1" dirty="0" err="1">
                <a:latin typeface="LM Roman 12" panose="00000500000000000000" pitchFamily="50" charset="0"/>
              </a:rPr>
              <a:t>KMeans</a:t>
            </a: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r>
              <a:rPr lang="fr-FR" sz="1400" b="1" dirty="0">
                <a:latin typeface="LM Roman 12" panose="00000500000000000000" pitchFamily="50" charset="0"/>
              </a:rPr>
              <a:t>Comparaison d’algorithmes</a:t>
            </a:r>
          </a:p>
        </p:txBody>
      </p:sp>
    </p:spTree>
    <p:extLst>
      <p:ext uri="{BB962C8B-B14F-4D97-AF65-F5344CB8AC3E}">
        <p14:creationId xmlns:p14="http://schemas.microsoft.com/office/powerpoint/2010/main" val="1913352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/>
        </p:nvSpPr>
        <p:spPr>
          <a:xfrm>
            <a:off x="720000" y="3240000"/>
            <a:ext cx="468322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→ optimum à 4 ou 5 clusters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16424-B5EC-481B-22CD-E9CE6F9B0855}"/>
              </a:ext>
            </a:extLst>
          </p:cNvPr>
          <p:cNvSpPr/>
          <p:nvPr/>
        </p:nvSpPr>
        <p:spPr>
          <a:xfrm>
            <a:off x="1260000" y="720000"/>
            <a:ext cx="2880000" cy="2160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6">
            <a:extLst>
              <a:ext uri="{FF2B5EF4-FFF2-40B4-BE49-F238E27FC236}">
                <a16:creationId xmlns:a16="http://schemas.microsoft.com/office/drawing/2014/main" id="{36A4EC68-3F82-1D05-5A6C-DF9BA35944E5}"/>
              </a:ext>
            </a:extLst>
          </p:cNvPr>
          <p:cNvSpPr txBox="1"/>
          <p:nvPr/>
        </p:nvSpPr>
        <p:spPr>
          <a:xfrm>
            <a:off x="0" y="0"/>
            <a:ext cx="4955458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III.1.1. </a:t>
            </a:r>
            <a:r>
              <a:rPr lang="fr-FR" sz="1400" b="1" dirty="0" err="1">
                <a:latin typeface="LM Roman 12" panose="00000500000000000000" pitchFamily="50" charset="0"/>
              </a:rPr>
              <a:t>KMeans</a:t>
            </a:r>
            <a:r>
              <a:rPr lang="fr-FR" sz="1400" b="1" dirty="0">
                <a:latin typeface="LM Roman 12" panose="00000500000000000000" pitchFamily="50" charset="0"/>
              </a:rPr>
              <a:t> </a:t>
            </a:r>
            <a:r>
              <a:rPr lang="fr-FR" sz="1400" b="1" dirty="0" err="1">
                <a:latin typeface="LM Roman 12" panose="00000500000000000000" pitchFamily="50" charset="0"/>
              </a:rPr>
              <a:t>elbow</a:t>
            </a:r>
            <a:r>
              <a:rPr lang="fr-FR" sz="1400" b="1" dirty="0">
                <a:latin typeface="LM Roman 12" panose="00000500000000000000" pitchFamily="50" charset="0"/>
              </a:rPr>
              <a:t> (RFM)</a:t>
            </a:r>
            <a:endParaRPr lang="fr-FR" sz="1400" dirty="0">
              <a:latin typeface="LM Roman 12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79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4955458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III.1.2.a. </a:t>
            </a:r>
            <a:r>
              <a:rPr lang="fr-FR" sz="1400" b="1" dirty="0" err="1">
                <a:latin typeface="LM Roman 12" panose="00000500000000000000" pitchFamily="50" charset="0"/>
              </a:rPr>
              <a:t>KMeans</a:t>
            </a:r>
            <a:r>
              <a:rPr lang="fr-FR" sz="1400" b="1" dirty="0">
                <a:latin typeface="LM Roman 12" panose="00000500000000000000" pitchFamily="50" charset="0"/>
              </a:rPr>
              <a:t> silhouette (RFM, </a:t>
            </a:r>
            <a:r>
              <a:rPr lang="fr-FR" sz="1400" b="1" dirty="0" err="1">
                <a:latin typeface="LM Roman 12" panose="00000500000000000000" pitchFamily="50" charset="0"/>
              </a:rPr>
              <a:t>n_clusters</a:t>
            </a:r>
            <a:r>
              <a:rPr lang="fr-FR" sz="1400" b="1" dirty="0">
                <a:latin typeface="LM Roman 12" panose="00000500000000000000" pitchFamily="50" charset="0"/>
              </a:rPr>
              <a:t>=2)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20000" y="3240000"/>
            <a:ext cx="468322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→ clustering sur R uniquement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16424-B5EC-481B-22CD-E9CE6F9B0855}"/>
              </a:ext>
            </a:extLst>
          </p:cNvPr>
          <p:cNvSpPr/>
          <p:nvPr/>
        </p:nvSpPr>
        <p:spPr>
          <a:xfrm>
            <a:off x="0" y="720000"/>
            <a:ext cx="5400675" cy="1944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622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4955458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III.1.2.b. </a:t>
            </a:r>
            <a:r>
              <a:rPr lang="fr-FR" sz="1400" b="1" dirty="0" err="1">
                <a:latin typeface="LM Roman 12" panose="00000500000000000000" pitchFamily="50" charset="0"/>
              </a:rPr>
              <a:t>KMeans</a:t>
            </a:r>
            <a:r>
              <a:rPr lang="fr-FR" sz="1400" b="1" dirty="0">
                <a:latin typeface="LM Roman 12" panose="00000500000000000000" pitchFamily="50" charset="0"/>
              </a:rPr>
              <a:t> silhouette (RFM, </a:t>
            </a:r>
            <a:r>
              <a:rPr lang="fr-FR" sz="1400" b="1" dirty="0" err="1">
                <a:latin typeface="LM Roman 12" panose="00000500000000000000" pitchFamily="50" charset="0"/>
              </a:rPr>
              <a:t>n_clusters</a:t>
            </a:r>
            <a:r>
              <a:rPr lang="fr-FR" sz="1400" b="1" dirty="0">
                <a:latin typeface="LM Roman 12" panose="00000500000000000000" pitchFamily="50" charset="0"/>
              </a:rPr>
              <a:t>=3)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16424-B5EC-481B-22CD-E9CE6F9B0855}"/>
              </a:ext>
            </a:extLst>
          </p:cNvPr>
          <p:cNvSpPr/>
          <p:nvPr/>
        </p:nvSpPr>
        <p:spPr>
          <a:xfrm>
            <a:off x="0" y="720000"/>
            <a:ext cx="5400675" cy="1944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9">
            <a:extLst>
              <a:ext uri="{FF2B5EF4-FFF2-40B4-BE49-F238E27FC236}">
                <a16:creationId xmlns:a16="http://schemas.microsoft.com/office/drawing/2014/main" id="{B066C960-B716-A93C-4FA7-2DD972C89456}"/>
              </a:ext>
            </a:extLst>
          </p:cNvPr>
          <p:cNvSpPr txBox="1"/>
          <p:nvPr/>
        </p:nvSpPr>
        <p:spPr>
          <a:xfrm>
            <a:off x="720000" y="3240000"/>
            <a:ext cx="468322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→ clustering sur R, et sur (F+M)</a:t>
            </a:r>
          </a:p>
        </p:txBody>
      </p:sp>
    </p:spTree>
    <p:extLst>
      <p:ext uri="{BB962C8B-B14F-4D97-AF65-F5344CB8AC3E}">
        <p14:creationId xmlns:p14="http://schemas.microsoft.com/office/powerpoint/2010/main" val="3733800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4955458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III.1.2.c. </a:t>
            </a:r>
            <a:r>
              <a:rPr lang="fr-FR" sz="1400" b="1" dirty="0" err="1">
                <a:latin typeface="LM Roman 12" panose="00000500000000000000" pitchFamily="50" charset="0"/>
              </a:rPr>
              <a:t>KMeans</a:t>
            </a:r>
            <a:r>
              <a:rPr lang="fr-FR" sz="1400" b="1" dirty="0">
                <a:latin typeface="LM Roman 12" panose="00000500000000000000" pitchFamily="50" charset="0"/>
              </a:rPr>
              <a:t> silhouette (RFM, </a:t>
            </a:r>
            <a:r>
              <a:rPr lang="fr-FR" sz="1400" b="1" dirty="0" err="1">
                <a:latin typeface="LM Roman 12" panose="00000500000000000000" pitchFamily="50" charset="0"/>
              </a:rPr>
              <a:t>n_clusters</a:t>
            </a:r>
            <a:r>
              <a:rPr lang="fr-FR" sz="1400" b="1" dirty="0">
                <a:latin typeface="LM Roman 12" panose="00000500000000000000" pitchFamily="50" charset="0"/>
              </a:rPr>
              <a:t>=4)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20000" y="3240000"/>
            <a:ext cx="468322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→ clustering sur R, F et M, c’est parfait.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16424-B5EC-481B-22CD-E9CE6F9B0855}"/>
              </a:ext>
            </a:extLst>
          </p:cNvPr>
          <p:cNvSpPr/>
          <p:nvPr/>
        </p:nvSpPr>
        <p:spPr>
          <a:xfrm>
            <a:off x="0" y="720000"/>
            <a:ext cx="5400675" cy="1944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937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4955458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III.1.2.d. </a:t>
            </a:r>
            <a:r>
              <a:rPr lang="fr-FR" sz="1400" b="1" dirty="0" err="1">
                <a:latin typeface="LM Roman 12" panose="00000500000000000000" pitchFamily="50" charset="0"/>
              </a:rPr>
              <a:t>KMeans</a:t>
            </a:r>
            <a:r>
              <a:rPr lang="fr-FR" sz="1400" b="1" dirty="0">
                <a:latin typeface="LM Roman 12" panose="00000500000000000000" pitchFamily="50" charset="0"/>
              </a:rPr>
              <a:t> silhouette (RFM, </a:t>
            </a:r>
            <a:r>
              <a:rPr lang="fr-FR" sz="1400" b="1" dirty="0" err="1">
                <a:latin typeface="LM Roman 12" panose="00000500000000000000" pitchFamily="50" charset="0"/>
              </a:rPr>
              <a:t>n_clusters</a:t>
            </a:r>
            <a:r>
              <a:rPr lang="fr-FR" sz="1400" b="1" dirty="0">
                <a:latin typeface="LM Roman 12" panose="00000500000000000000" pitchFamily="50" charset="0"/>
              </a:rPr>
              <a:t>=5)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17453" y="3240000"/>
            <a:ext cx="468322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→ cluster 3 négligeable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16424-B5EC-481B-22CD-E9CE6F9B0855}"/>
              </a:ext>
            </a:extLst>
          </p:cNvPr>
          <p:cNvSpPr/>
          <p:nvPr/>
        </p:nvSpPr>
        <p:spPr>
          <a:xfrm>
            <a:off x="0" y="720000"/>
            <a:ext cx="5400675" cy="1944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760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4955458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III.1.2.e. </a:t>
            </a:r>
            <a:r>
              <a:rPr lang="fr-FR" sz="1400" b="1" dirty="0" err="1">
                <a:latin typeface="LM Roman 12" panose="00000500000000000000" pitchFamily="50" charset="0"/>
              </a:rPr>
              <a:t>KMeans</a:t>
            </a:r>
            <a:r>
              <a:rPr lang="fr-FR" sz="1400" b="1" dirty="0">
                <a:latin typeface="LM Roman 12" panose="00000500000000000000" pitchFamily="50" charset="0"/>
              </a:rPr>
              <a:t> silhouette (RFM, </a:t>
            </a:r>
            <a:r>
              <a:rPr lang="fr-FR" sz="1400" b="1" dirty="0" err="1">
                <a:latin typeface="LM Roman 12" panose="00000500000000000000" pitchFamily="50" charset="0"/>
              </a:rPr>
              <a:t>n_clusters</a:t>
            </a:r>
            <a:r>
              <a:rPr lang="fr-FR" sz="1400" b="1" dirty="0">
                <a:latin typeface="LM Roman 12" panose="00000500000000000000" pitchFamily="50" charset="0"/>
              </a:rPr>
              <a:t>=6)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20000" y="3240000"/>
            <a:ext cx="468322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→ cluster ‘3’ négligeable, mais silhouette maximale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16424-B5EC-481B-22CD-E9CE6F9B0855}"/>
              </a:ext>
            </a:extLst>
          </p:cNvPr>
          <p:cNvSpPr/>
          <p:nvPr/>
        </p:nvSpPr>
        <p:spPr>
          <a:xfrm>
            <a:off x="0" y="720000"/>
            <a:ext cx="5400675" cy="1944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59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/>
        </p:nvSpPr>
        <p:spPr>
          <a:xfrm>
            <a:off x="720000" y="3240000"/>
            <a:ext cx="468322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→ optimum à 4 ou 5 clusters</a:t>
            </a:r>
          </a:p>
        </p:txBody>
      </p:sp>
      <p:sp>
        <p:nvSpPr>
          <p:cNvPr id="3" name="ZoneTexte 6">
            <a:extLst>
              <a:ext uri="{FF2B5EF4-FFF2-40B4-BE49-F238E27FC236}">
                <a16:creationId xmlns:a16="http://schemas.microsoft.com/office/drawing/2014/main" id="{36A4EC68-3F82-1D05-5A6C-DF9BA35944E5}"/>
              </a:ext>
            </a:extLst>
          </p:cNvPr>
          <p:cNvSpPr txBox="1"/>
          <p:nvPr/>
        </p:nvSpPr>
        <p:spPr>
          <a:xfrm>
            <a:off x="0" y="0"/>
            <a:ext cx="4955458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III.1.3. </a:t>
            </a:r>
            <a:r>
              <a:rPr lang="fr-FR" sz="1400" b="1" dirty="0" err="1">
                <a:latin typeface="LM Roman 12" panose="00000500000000000000" pitchFamily="50" charset="0"/>
              </a:rPr>
              <a:t>KMeans</a:t>
            </a:r>
            <a:r>
              <a:rPr lang="fr-FR" sz="1400" b="1" dirty="0">
                <a:latin typeface="LM Roman 12" panose="00000500000000000000" pitchFamily="50" charset="0"/>
              </a:rPr>
              <a:t> </a:t>
            </a:r>
            <a:r>
              <a:rPr lang="fr-FR" sz="1400" b="1" dirty="0" err="1">
                <a:latin typeface="LM Roman 12" panose="00000500000000000000" pitchFamily="50" charset="0"/>
              </a:rPr>
              <a:t>elbow</a:t>
            </a:r>
            <a:r>
              <a:rPr lang="fr-FR" sz="1400" b="1" dirty="0">
                <a:latin typeface="LM Roman 12" panose="00000500000000000000" pitchFamily="50" charset="0"/>
              </a:rPr>
              <a:t> (RFMS)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29943C-A7FE-618A-CD6F-98CFB963B657}"/>
              </a:ext>
            </a:extLst>
          </p:cNvPr>
          <p:cNvSpPr/>
          <p:nvPr/>
        </p:nvSpPr>
        <p:spPr>
          <a:xfrm>
            <a:off x="1260000" y="720000"/>
            <a:ext cx="2880000" cy="2160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21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Plan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16000" y="504000"/>
            <a:ext cx="3186362" cy="280076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II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III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IV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V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648000" y="504000"/>
            <a:ext cx="4434507" cy="280076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Présentation du projet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 err="1">
                <a:latin typeface="LM Roman 12" panose="00000500000000000000" pitchFamily="50" charset="0"/>
              </a:rPr>
              <a:t>Dataset</a:t>
            </a:r>
            <a:endParaRPr lang="fr-FR" sz="1400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Clustering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Maintenance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Conclusions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97DFE7-FA2A-1834-66B6-DF2D8563C101}"/>
              </a:ext>
            </a:extLst>
          </p:cNvPr>
          <p:cNvCxnSpPr>
            <a:cxnSpLocks/>
          </p:cNvCxnSpPr>
          <p:nvPr/>
        </p:nvCxnSpPr>
        <p:spPr>
          <a:xfrm>
            <a:off x="2700337" y="468175"/>
            <a:ext cx="0" cy="2880000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412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/>
        </p:nvSpPr>
        <p:spPr>
          <a:xfrm>
            <a:off x="720000" y="3240000"/>
            <a:ext cx="468322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→ clustering sur F uniquement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16424-B5EC-481B-22CD-E9CE6F9B0855}"/>
              </a:ext>
            </a:extLst>
          </p:cNvPr>
          <p:cNvSpPr/>
          <p:nvPr/>
        </p:nvSpPr>
        <p:spPr>
          <a:xfrm>
            <a:off x="0" y="288000"/>
            <a:ext cx="5400675" cy="2880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6">
            <a:extLst>
              <a:ext uri="{FF2B5EF4-FFF2-40B4-BE49-F238E27FC236}">
                <a16:creationId xmlns:a16="http://schemas.microsoft.com/office/drawing/2014/main" id="{73524167-FE60-D271-1F2F-7FC0B5F3BA57}"/>
              </a:ext>
            </a:extLst>
          </p:cNvPr>
          <p:cNvSpPr txBox="1"/>
          <p:nvPr/>
        </p:nvSpPr>
        <p:spPr>
          <a:xfrm>
            <a:off x="0" y="0"/>
            <a:ext cx="4955458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III.1.4.a. </a:t>
            </a:r>
            <a:r>
              <a:rPr lang="fr-FR" sz="1400" b="1" dirty="0" err="1">
                <a:latin typeface="LM Roman 12" panose="00000500000000000000" pitchFamily="50" charset="0"/>
              </a:rPr>
              <a:t>KMeans</a:t>
            </a:r>
            <a:r>
              <a:rPr lang="fr-FR" sz="1400" b="1" dirty="0">
                <a:latin typeface="LM Roman 12" panose="00000500000000000000" pitchFamily="50" charset="0"/>
              </a:rPr>
              <a:t> silhouette (RFM, </a:t>
            </a:r>
            <a:r>
              <a:rPr lang="fr-FR" sz="1400" b="1" dirty="0" err="1">
                <a:latin typeface="LM Roman 12" panose="00000500000000000000" pitchFamily="50" charset="0"/>
              </a:rPr>
              <a:t>n_clusters</a:t>
            </a:r>
            <a:r>
              <a:rPr lang="fr-FR" sz="1400" b="1" dirty="0">
                <a:latin typeface="LM Roman 12" panose="00000500000000000000" pitchFamily="50" charset="0"/>
              </a:rPr>
              <a:t>=2)</a:t>
            </a:r>
            <a:endParaRPr lang="fr-FR" sz="1400" dirty="0">
              <a:latin typeface="LM Roman 12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626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/>
        </p:nvSpPr>
        <p:spPr>
          <a:xfrm>
            <a:off x="720000" y="3240000"/>
            <a:ext cx="468322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→ clustering sur F et S uniquement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16424-B5EC-481B-22CD-E9CE6F9B0855}"/>
              </a:ext>
            </a:extLst>
          </p:cNvPr>
          <p:cNvSpPr/>
          <p:nvPr/>
        </p:nvSpPr>
        <p:spPr>
          <a:xfrm>
            <a:off x="0" y="288000"/>
            <a:ext cx="5400675" cy="2880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6">
            <a:extLst>
              <a:ext uri="{FF2B5EF4-FFF2-40B4-BE49-F238E27FC236}">
                <a16:creationId xmlns:a16="http://schemas.microsoft.com/office/drawing/2014/main" id="{73524167-FE60-D271-1F2F-7FC0B5F3BA57}"/>
              </a:ext>
            </a:extLst>
          </p:cNvPr>
          <p:cNvSpPr txBox="1"/>
          <p:nvPr/>
        </p:nvSpPr>
        <p:spPr>
          <a:xfrm>
            <a:off x="0" y="0"/>
            <a:ext cx="4955458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III.1.4.b. </a:t>
            </a:r>
            <a:r>
              <a:rPr lang="fr-FR" sz="1400" b="1" dirty="0" err="1">
                <a:latin typeface="LM Roman 12" panose="00000500000000000000" pitchFamily="50" charset="0"/>
              </a:rPr>
              <a:t>KMeans</a:t>
            </a:r>
            <a:r>
              <a:rPr lang="fr-FR" sz="1400" b="1" dirty="0">
                <a:latin typeface="LM Roman 12" panose="00000500000000000000" pitchFamily="50" charset="0"/>
              </a:rPr>
              <a:t> silhouette (RFM, </a:t>
            </a:r>
            <a:r>
              <a:rPr lang="fr-FR" sz="1400" b="1" dirty="0" err="1">
                <a:latin typeface="LM Roman 12" panose="00000500000000000000" pitchFamily="50" charset="0"/>
              </a:rPr>
              <a:t>n_clusters</a:t>
            </a:r>
            <a:r>
              <a:rPr lang="fr-FR" sz="1400" b="1" dirty="0">
                <a:latin typeface="LM Roman 12" panose="00000500000000000000" pitchFamily="50" charset="0"/>
              </a:rPr>
              <a:t>=3)</a:t>
            </a:r>
            <a:endParaRPr lang="fr-FR" sz="1400" dirty="0">
              <a:latin typeface="LM Roman 12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236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/>
        </p:nvSpPr>
        <p:spPr>
          <a:xfrm>
            <a:off x="720000" y="3240000"/>
            <a:ext cx="468322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→ clustering sur F, M et S uniquement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16424-B5EC-481B-22CD-E9CE6F9B0855}"/>
              </a:ext>
            </a:extLst>
          </p:cNvPr>
          <p:cNvSpPr/>
          <p:nvPr/>
        </p:nvSpPr>
        <p:spPr>
          <a:xfrm>
            <a:off x="0" y="288000"/>
            <a:ext cx="5400675" cy="2880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6">
            <a:extLst>
              <a:ext uri="{FF2B5EF4-FFF2-40B4-BE49-F238E27FC236}">
                <a16:creationId xmlns:a16="http://schemas.microsoft.com/office/drawing/2014/main" id="{73524167-FE60-D271-1F2F-7FC0B5F3BA57}"/>
              </a:ext>
            </a:extLst>
          </p:cNvPr>
          <p:cNvSpPr txBox="1"/>
          <p:nvPr/>
        </p:nvSpPr>
        <p:spPr>
          <a:xfrm>
            <a:off x="0" y="0"/>
            <a:ext cx="4955458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III.1.4.c. </a:t>
            </a:r>
            <a:r>
              <a:rPr lang="fr-FR" sz="1400" b="1" dirty="0" err="1">
                <a:latin typeface="LM Roman 12" panose="00000500000000000000" pitchFamily="50" charset="0"/>
              </a:rPr>
              <a:t>KMeans</a:t>
            </a:r>
            <a:r>
              <a:rPr lang="fr-FR" sz="1400" b="1" dirty="0">
                <a:latin typeface="LM Roman 12" panose="00000500000000000000" pitchFamily="50" charset="0"/>
              </a:rPr>
              <a:t> silhouette (RFM, </a:t>
            </a:r>
            <a:r>
              <a:rPr lang="fr-FR" sz="1400" b="1" dirty="0" err="1">
                <a:latin typeface="LM Roman 12" panose="00000500000000000000" pitchFamily="50" charset="0"/>
              </a:rPr>
              <a:t>n_clusters</a:t>
            </a:r>
            <a:r>
              <a:rPr lang="fr-FR" sz="1400" b="1" dirty="0">
                <a:latin typeface="LM Roman 12" panose="00000500000000000000" pitchFamily="50" charset="0"/>
              </a:rPr>
              <a:t>=4)</a:t>
            </a:r>
            <a:endParaRPr lang="fr-FR" sz="1400" dirty="0">
              <a:latin typeface="LM Roman 12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760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/>
        </p:nvSpPr>
        <p:spPr>
          <a:xfrm>
            <a:off x="720000" y="3240000"/>
            <a:ext cx="468322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→ clustering sur R, F, M et S, c’est parfait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16424-B5EC-481B-22CD-E9CE6F9B0855}"/>
              </a:ext>
            </a:extLst>
          </p:cNvPr>
          <p:cNvSpPr/>
          <p:nvPr/>
        </p:nvSpPr>
        <p:spPr>
          <a:xfrm>
            <a:off x="0" y="288000"/>
            <a:ext cx="5400675" cy="2880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6">
            <a:extLst>
              <a:ext uri="{FF2B5EF4-FFF2-40B4-BE49-F238E27FC236}">
                <a16:creationId xmlns:a16="http://schemas.microsoft.com/office/drawing/2014/main" id="{73524167-FE60-D271-1F2F-7FC0B5F3BA57}"/>
              </a:ext>
            </a:extLst>
          </p:cNvPr>
          <p:cNvSpPr txBox="1"/>
          <p:nvPr/>
        </p:nvSpPr>
        <p:spPr>
          <a:xfrm>
            <a:off x="0" y="0"/>
            <a:ext cx="4955458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III.1.4.d. </a:t>
            </a:r>
            <a:r>
              <a:rPr lang="fr-FR" sz="1400" b="1" dirty="0" err="1">
                <a:latin typeface="LM Roman 12" panose="00000500000000000000" pitchFamily="50" charset="0"/>
              </a:rPr>
              <a:t>KMeans</a:t>
            </a:r>
            <a:r>
              <a:rPr lang="fr-FR" sz="1400" b="1" dirty="0">
                <a:latin typeface="LM Roman 12" panose="00000500000000000000" pitchFamily="50" charset="0"/>
              </a:rPr>
              <a:t> silhouette (RFM, </a:t>
            </a:r>
            <a:r>
              <a:rPr lang="fr-FR" sz="1400" b="1" dirty="0" err="1">
                <a:latin typeface="LM Roman 12" panose="00000500000000000000" pitchFamily="50" charset="0"/>
              </a:rPr>
              <a:t>n_clusters</a:t>
            </a:r>
            <a:r>
              <a:rPr lang="fr-FR" sz="1400" b="1" dirty="0">
                <a:latin typeface="LM Roman 12" panose="00000500000000000000" pitchFamily="50" charset="0"/>
              </a:rPr>
              <a:t>=5)</a:t>
            </a:r>
            <a:endParaRPr lang="fr-FR" sz="1400" dirty="0">
              <a:latin typeface="LM Roman 12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105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316424-B5EC-481B-22CD-E9CE6F9B0855}"/>
              </a:ext>
            </a:extLst>
          </p:cNvPr>
          <p:cNvSpPr/>
          <p:nvPr/>
        </p:nvSpPr>
        <p:spPr>
          <a:xfrm>
            <a:off x="0" y="288000"/>
            <a:ext cx="5400675" cy="2880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6">
            <a:extLst>
              <a:ext uri="{FF2B5EF4-FFF2-40B4-BE49-F238E27FC236}">
                <a16:creationId xmlns:a16="http://schemas.microsoft.com/office/drawing/2014/main" id="{73524167-FE60-D271-1F2F-7FC0B5F3BA57}"/>
              </a:ext>
            </a:extLst>
          </p:cNvPr>
          <p:cNvSpPr txBox="1"/>
          <p:nvPr/>
        </p:nvSpPr>
        <p:spPr>
          <a:xfrm>
            <a:off x="0" y="0"/>
            <a:ext cx="4955458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III.1.4.e. </a:t>
            </a:r>
            <a:r>
              <a:rPr lang="fr-FR" sz="1400" b="1" dirty="0" err="1">
                <a:latin typeface="LM Roman 12" panose="00000500000000000000" pitchFamily="50" charset="0"/>
              </a:rPr>
              <a:t>KMeans</a:t>
            </a:r>
            <a:r>
              <a:rPr lang="fr-FR" sz="1400" b="1" dirty="0">
                <a:latin typeface="LM Roman 12" panose="00000500000000000000" pitchFamily="50" charset="0"/>
              </a:rPr>
              <a:t> silhouette (RFM, </a:t>
            </a:r>
            <a:r>
              <a:rPr lang="fr-FR" sz="1400" b="1" dirty="0" err="1">
                <a:latin typeface="LM Roman 12" panose="00000500000000000000" pitchFamily="50" charset="0"/>
              </a:rPr>
              <a:t>n_clusters</a:t>
            </a:r>
            <a:r>
              <a:rPr lang="fr-FR" sz="1400" b="1" dirty="0">
                <a:latin typeface="LM Roman 12" panose="00000500000000000000" pitchFamily="50" charset="0"/>
              </a:rPr>
              <a:t>=6)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4" name="ZoneTexte 9">
            <a:extLst>
              <a:ext uri="{FF2B5EF4-FFF2-40B4-BE49-F238E27FC236}">
                <a16:creationId xmlns:a16="http://schemas.microsoft.com/office/drawing/2014/main" id="{DB49A0FB-91AF-F1D0-9EFB-2E1074B1CAAB}"/>
              </a:ext>
            </a:extLst>
          </p:cNvPr>
          <p:cNvSpPr txBox="1"/>
          <p:nvPr/>
        </p:nvSpPr>
        <p:spPr>
          <a:xfrm>
            <a:off x="720000" y="3240000"/>
            <a:ext cx="468322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→ clustering sur R, F, M et S, c’est parfait</a:t>
            </a:r>
          </a:p>
        </p:txBody>
      </p:sp>
    </p:spTree>
    <p:extLst>
      <p:ext uri="{BB962C8B-B14F-4D97-AF65-F5344CB8AC3E}">
        <p14:creationId xmlns:p14="http://schemas.microsoft.com/office/powerpoint/2010/main" val="3322675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4812890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III.2. Analyse des clusters obtenus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43ECC8-09EE-63B6-31E6-1DE508C42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00" y="360000"/>
            <a:ext cx="3988283" cy="28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65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4812890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III.3. Stabilité (reproductibilité) du clustering </a:t>
            </a:r>
            <a:r>
              <a:rPr lang="fr-FR" sz="1400" b="1" dirty="0" err="1">
                <a:latin typeface="LM Roman 12" panose="00000500000000000000" pitchFamily="50" charset="0"/>
              </a:rPr>
              <a:t>KMeans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20000" y="3240000"/>
            <a:ext cx="468322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→ Avec </a:t>
            </a:r>
            <a:r>
              <a:rPr lang="fr-FR" sz="1000" dirty="0" err="1">
                <a:latin typeface="LM Roman 12" panose="00000500000000000000" pitchFamily="50" charset="0"/>
              </a:rPr>
              <a:t>n_clusters</a:t>
            </a:r>
            <a:r>
              <a:rPr lang="fr-FR" sz="1000" dirty="0">
                <a:latin typeface="LM Roman 12" panose="00000500000000000000" pitchFamily="50" charset="0"/>
              </a:rPr>
              <a:t>=5, init=‘</a:t>
            </a:r>
            <a:r>
              <a:rPr lang="fr-FR" sz="1000" dirty="0" err="1">
                <a:latin typeface="LM Roman 12" panose="00000500000000000000" pitchFamily="50" charset="0"/>
              </a:rPr>
              <a:t>random</a:t>
            </a:r>
            <a:r>
              <a:rPr lang="fr-FR" sz="1000" dirty="0">
                <a:latin typeface="LM Roman 12" panose="00000500000000000000" pitchFamily="50" charset="0"/>
              </a:rPr>
              <a:t>’, je répète 5 fois le clustering.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61213E-F12B-B5F6-CD70-20FBDBC3F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5956"/>
            <a:ext cx="5400675" cy="66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826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1B2BBA-3A88-718E-E446-6A0C345EB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98" y="0"/>
            <a:ext cx="3745878" cy="381635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III.4.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9C4F18F-54E9-70FD-B305-5548F7B93A41}"/>
              </a:ext>
            </a:extLst>
          </p:cNvPr>
          <p:cNvSpPr/>
          <p:nvPr/>
        </p:nvSpPr>
        <p:spPr>
          <a:xfrm>
            <a:off x="997974" y="22123"/>
            <a:ext cx="408039" cy="193321"/>
          </a:xfrm>
          <a:prstGeom prst="ellipse">
            <a:avLst/>
          </a:prstGeom>
          <a:noFill/>
          <a:ln>
            <a:solidFill>
              <a:srgbClr val="00F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A1780E-BB4C-5A9D-D787-C4A4C39D47EC}"/>
              </a:ext>
            </a:extLst>
          </p:cNvPr>
          <p:cNvSpPr/>
          <p:nvPr/>
        </p:nvSpPr>
        <p:spPr>
          <a:xfrm>
            <a:off x="2736000" y="126591"/>
            <a:ext cx="576000" cy="3515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FFC0FA-D04D-4C57-CED2-FE516ED0BF08}"/>
              </a:ext>
            </a:extLst>
          </p:cNvPr>
          <p:cNvSpPr/>
          <p:nvPr/>
        </p:nvSpPr>
        <p:spPr>
          <a:xfrm>
            <a:off x="2736000" y="766916"/>
            <a:ext cx="576000" cy="4289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6FE887-AF02-895B-3DBF-F823C7E5B1FA}"/>
              </a:ext>
            </a:extLst>
          </p:cNvPr>
          <p:cNvSpPr/>
          <p:nvPr/>
        </p:nvSpPr>
        <p:spPr>
          <a:xfrm>
            <a:off x="2736000" y="1359410"/>
            <a:ext cx="576000" cy="54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C4A083-BEA2-154B-88DC-28EE63E71953}"/>
              </a:ext>
            </a:extLst>
          </p:cNvPr>
          <p:cNvSpPr/>
          <p:nvPr/>
        </p:nvSpPr>
        <p:spPr>
          <a:xfrm>
            <a:off x="2736000" y="2170571"/>
            <a:ext cx="576000" cy="277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BE704F7-EBCA-338D-3768-299DBEF58D6B}"/>
              </a:ext>
            </a:extLst>
          </p:cNvPr>
          <p:cNvSpPr/>
          <p:nvPr/>
        </p:nvSpPr>
        <p:spPr>
          <a:xfrm>
            <a:off x="2782532" y="3210229"/>
            <a:ext cx="534387" cy="5604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159E6CE-BAD1-276D-710B-7334E85977B6}"/>
              </a:ext>
            </a:extLst>
          </p:cNvPr>
          <p:cNvSpPr/>
          <p:nvPr/>
        </p:nvSpPr>
        <p:spPr>
          <a:xfrm>
            <a:off x="3443316" y="-14748"/>
            <a:ext cx="408039" cy="193321"/>
          </a:xfrm>
          <a:prstGeom prst="ellipse">
            <a:avLst/>
          </a:prstGeom>
          <a:noFill/>
          <a:ln>
            <a:solidFill>
              <a:srgbClr val="00F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1CA7D7-0647-24E5-2ED2-AAFC76F48AE0}"/>
              </a:ext>
            </a:extLst>
          </p:cNvPr>
          <p:cNvSpPr/>
          <p:nvPr/>
        </p:nvSpPr>
        <p:spPr>
          <a:xfrm>
            <a:off x="1493699" y="1973926"/>
            <a:ext cx="576000" cy="356319"/>
          </a:xfrm>
          <a:prstGeom prst="rect">
            <a:avLst/>
          </a:prstGeom>
          <a:noFill/>
          <a:ln>
            <a:solidFill>
              <a:srgbClr val="00FA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7F83B4-A55C-B35B-AFB3-F0DD54FD24EF}"/>
              </a:ext>
            </a:extLst>
          </p:cNvPr>
          <p:cNvSpPr/>
          <p:nvPr/>
        </p:nvSpPr>
        <p:spPr>
          <a:xfrm>
            <a:off x="2358929" y="1881413"/>
            <a:ext cx="123716" cy="1194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3A63A4-6634-56F9-7607-6BAE3EAF0074}"/>
              </a:ext>
            </a:extLst>
          </p:cNvPr>
          <p:cNvSpPr/>
          <p:nvPr/>
        </p:nvSpPr>
        <p:spPr>
          <a:xfrm>
            <a:off x="801202" y="358642"/>
            <a:ext cx="1899135" cy="119452"/>
          </a:xfrm>
          <a:prstGeom prst="rect">
            <a:avLst/>
          </a:prstGeom>
          <a:noFill/>
          <a:ln>
            <a:gradFill flip="none" rotWithShape="1">
              <a:gsLst>
                <a:gs pos="0">
                  <a:srgbClr val="DE2020"/>
                </a:gs>
                <a:gs pos="60000">
                  <a:srgbClr val="FF0000">
                    <a:alpha val="10000"/>
                  </a:srgbClr>
                </a:gs>
                <a:gs pos="10000">
                  <a:srgbClr val="FF0000">
                    <a:alpha val="10000"/>
                  </a:srgbClr>
                </a:gs>
                <a:gs pos="100000">
                  <a:srgbClr val="FF0000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C32C0D-855D-A9DF-F26A-0A870CDC7C72}"/>
              </a:ext>
            </a:extLst>
          </p:cNvPr>
          <p:cNvSpPr/>
          <p:nvPr/>
        </p:nvSpPr>
        <p:spPr>
          <a:xfrm>
            <a:off x="2358000" y="3101224"/>
            <a:ext cx="123716" cy="1194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FDAD3C-E978-0B2D-93A3-E90B516F9F3A}"/>
              </a:ext>
            </a:extLst>
          </p:cNvPr>
          <p:cNvSpPr/>
          <p:nvPr/>
        </p:nvSpPr>
        <p:spPr>
          <a:xfrm>
            <a:off x="4187723" y="1881414"/>
            <a:ext cx="123716" cy="1194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D6BC0A-6726-9715-DD97-AFB6A54999FE}"/>
              </a:ext>
            </a:extLst>
          </p:cNvPr>
          <p:cNvSpPr/>
          <p:nvPr/>
        </p:nvSpPr>
        <p:spPr>
          <a:xfrm>
            <a:off x="4186794" y="3101225"/>
            <a:ext cx="123716" cy="1194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541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Plan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16000" y="504000"/>
            <a:ext cx="3186362" cy="280076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II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III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IV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V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648000" y="504000"/>
            <a:ext cx="4434507" cy="280076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Présentation du projet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 err="1">
                <a:latin typeface="LM Roman 12" panose="00000500000000000000" pitchFamily="50" charset="0"/>
              </a:rPr>
              <a:t>Dataset</a:t>
            </a:r>
            <a:endParaRPr lang="fr-FR" sz="1400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Clustering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Maintenance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Conclusions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97DFE7-FA2A-1834-66B6-DF2D8563C101}"/>
              </a:ext>
            </a:extLst>
          </p:cNvPr>
          <p:cNvCxnSpPr>
            <a:cxnSpLocks/>
          </p:cNvCxnSpPr>
          <p:nvPr/>
        </p:nvCxnSpPr>
        <p:spPr>
          <a:xfrm>
            <a:off x="2700337" y="468175"/>
            <a:ext cx="0" cy="2880000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0122AB0-8C58-FA9D-A1F6-3FEA7A23EEDD}"/>
              </a:ext>
            </a:extLst>
          </p:cNvPr>
          <p:cNvSpPr/>
          <p:nvPr/>
        </p:nvSpPr>
        <p:spPr>
          <a:xfrm>
            <a:off x="144000" y="2812025"/>
            <a:ext cx="2441505" cy="5163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B346C8-7094-6D9B-1D76-4FCC5ED950EA}"/>
              </a:ext>
            </a:extLst>
          </p:cNvPr>
          <p:cNvSpPr/>
          <p:nvPr/>
        </p:nvSpPr>
        <p:spPr>
          <a:xfrm>
            <a:off x="144000" y="288000"/>
            <a:ext cx="2441505" cy="188492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5">
            <a:extLst>
              <a:ext uri="{FF2B5EF4-FFF2-40B4-BE49-F238E27FC236}">
                <a16:creationId xmlns:a16="http://schemas.microsoft.com/office/drawing/2014/main" id="{946BE94E-2A57-99D6-5562-BC6A5D8B2761}"/>
              </a:ext>
            </a:extLst>
          </p:cNvPr>
          <p:cNvSpPr txBox="1"/>
          <p:nvPr/>
        </p:nvSpPr>
        <p:spPr>
          <a:xfrm>
            <a:off x="2948501" y="503999"/>
            <a:ext cx="2238015" cy="1723549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342900" indent="-342900">
              <a:buAutoNum type="arabicPeriod"/>
            </a:pPr>
            <a:r>
              <a:rPr lang="fr-FR" sz="1400" b="1" dirty="0">
                <a:latin typeface="LM Roman 12" panose="00000500000000000000" pitchFamily="50" charset="0"/>
              </a:rPr>
              <a:t>Calcul</a:t>
            </a: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r>
              <a:rPr lang="fr-FR" sz="1400" b="1" dirty="0">
                <a:latin typeface="LM Roman 12" panose="00000500000000000000" pitchFamily="50" charset="0"/>
              </a:rPr>
              <a:t>Stabilité temporelle du clustering </a:t>
            </a:r>
            <a:r>
              <a:rPr lang="fr-FR" sz="1400" b="1" dirty="0" err="1">
                <a:latin typeface="LM Roman 12" panose="00000500000000000000" pitchFamily="50" charset="0"/>
              </a:rPr>
              <a:t>KMeans</a:t>
            </a:r>
            <a:endParaRPr lang="fr-FR" sz="1400" b="1" dirty="0">
              <a:latin typeface="LM Roman 12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3670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4055806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IV.1. Calcul de la stabilité temporelle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B7E4BD0-60D5-9722-8705-7FC6575A33BB}"/>
              </a:ext>
            </a:extLst>
          </p:cNvPr>
          <p:cNvSpPr txBox="1"/>
          <p:nvPr/>
        </p:nvSpPr>
        <p:spPr>
          <a:xfrm>
            <a:off x="208038" y="465153"/>
            <a:ext cx="4683222" cy="2000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indent="-228600">
              <a:buAutoNum type="arabicPeriod"/>
            </a:pPr>
            <a:r>
              <a:rPr lang="fr-FR" sz="1000" dirty="0">
                <a:latin typeface="LM Roman 12" panose="00000500000000000000" pitchFamily="50" charset="0"/>
              </a:rPr>
              <a:t>Fabriquer des </a:t>
            </a:r>
            <a:r>
              <a:rPr lang="fr-FR" sz="1000" dirty="0" err="1">
                <a:latin typeface="LM Roman 12" panose="00000500000000000000" pitchFamily="50" charset="0"/>
              </a:rPr>
              <a:t>datasets</a:t>
            </a:r>
            <a:r>
              <a:rPr lang="fr-FR" sz="1000" dirty="0">
                <a:latin typeface="LM Roman 12" panose="00000500000000000000" pitchFamily="50" charset="0"/>
              </a:rPr>
              <a:t> sur une plage temporelle croissante. (t0 – (1an + n mois))</a:t>
            </a:r>
          </a:p>
          <a:p>
            <a:pPr marL="228600" indent="-228600">
              <a:buAutoNum type="arabicPeriod"/>
            </a:pPr>
            <a:endParaRPr lang="fr-FR" sz="1000" dirty="0">
              <a:latin typeface="LM Roman 12" panose="00000500000000000000" pitchFamily="50" charset="0"/>
            </a:endParaRPr>
          </a:p>
          <a:p>
            <a:pPr marL="228600" indent="-228600">
              <a:buAutoNum type="arabicPeriod"/>
            </a:pPr>
            <a:endParaRPr lang="fr-FR" sz="1000" dirty="0">
              <a:latin typeface="LM Roman 12" panose="00000500000000000000" pitchFamily="50" charset="0"/>
            </a:endParaRPr>
          </a:p>
          <a:p>
            <a:pPr marL="228600" indent="-228600">
              <a:buAutoNum type="arabicPeriod"/>
            </a:pPr>
            <a:r>
              <a:rPr lang="fr-FR" sz="1000" dirty="0">
                <a:latin typeface="LM Roman 12" panose="00000500000000000000" pitchFamily="50" charset="0"/>
              </a:rPr>
              <a:t>Fit un </a:t>
            </a:r>
            <a:r>
              <a:rPr lang="fr-FR" sz="1000" dirty="0" err="1">
                <a:latin typeface="LM Roman 12" panose="00000500000000000000" pitchFamily="50" charset="0"/>
              </a:rPr>
              <a:t>KMeans</a:t>
            </a:r>
            <a:r>
              <a:rPr lang="fr-FR" sz="1000" dirty="0">
                <a:latin typeface="LM Roman 12" panose="00000500000000000000" pitchFamily="50" charset="0"/>
              </a:rPr>
              <a:t> sur le </a:t>
            </a:r>
            <a:r>
              <a:rPr lang="fr-FR" sz="1000" dirty="0" err="1">
                <a:latin typeface="LM Roman 12" panose="00000500000000000000" pitchFamily="50" charset="0"/>
              </a:rPr>
              <a:t>dataset</a:t>
            </a:r>
            <a:r>
              <a:rPr lang="fr-FR" sz="1000" dirty="0">
                <a:latin typeface="LM Roman 12" panose="00000500000000000000" pitchFamily="50" charset="0"/>
              </a:rPr>
              <a:t> 0, l’utiliser pour </a:t>
            </a:r>
            <a:r>
              <a:rPr lang="fr-FR" sz="1000" dirty="0" err="1">
                <a:latin typeface="LM Roman 12" panose="00000500000000000000" pitchFamily="50" charset="0"/>
              </a:rPr>
              <a:t>predict</a:t>
            </a:r>
            <a:r>
              <a:rPr lang="fr-FR" sz="1000" dirty="0">
                <a:latin typeface="LM Roman 12" panose="00000500000000000000" pitchFamily="50" charset="0"/>
              </a:rPr>
              <a:t> sur chaque </a:t>
            </a:r>
            <a:r>
              <a:rPr lang="fr-FR" sz="1000" dirty="0" err="1">
                <a:latin typeface="LM Roman 12" panose="00000500000000000000" pitchFamily="50" charset="0"/>
              </a:rPr>
              <a:t>dataset</a:t>
            </a:r>
            <a:r>
              <a:rPr lang="fr-FR" sz="1000" dirty="0">
                <a:latin typeface="LM Roman 12" panose="00000500000000000000" pitchFamily="50" charset="0"/>
              </a:rPr>
              <a:t>.</a:t>
            </a:r>
          </a:p>
          <a:p>
            <a:pPr marL="228600" indent="-228600">
              <a:buAutoNum type="arabicPeriod"/>
            </a:pPr>
            <a:endParaRPr lang="fr-FR" sz="1000" dirty="0">
              <a:latin typeface="LM Roman 12" panose="00000500000000000000" pitchFamily="50" charset="0"/>
            </a:endParaRPr>
          </a:p>
          <a:p>
            <a:pPr marL="228600" indent="-228600">
              <a:buAutoNum type="arabicPeriod"/>
            </a:pPr>
            <a:endParaRPr lang="fr-FR" sz="1000" dirty="0">
              <a:latin typeface="LM Roman 12" panose="00000500000000000000" pitchFamily="50" charset="0"/>
            </a:endParaRPr>
          </a:p>
          <a:p>
            <a:pPr marL="228600" indent="-228600">
              <a:buAutoNum type="arabicPeriod"/>
            </a:pPr>
            <a:r>
              <a:rPr lang="fr-FR" sz="1000" dirty="0" err="1">
                <a:latin typeface="LM Roman 12" panose="00000500000000000000" pitchFamily="50" charset="0"/>
              </a:rPr>
              <a:t>Fit_predict</a:t>
            </a:r>
            <a:r>
              <a:rPr lang="fr-FR" sz="1000" dirty="0">
                <a:latin typeface="LM Roman 12" panose="00000500000000000000" pitchFamily="50" charset="0"/>
              </a:rPr>
              <a:t> n algorithmes </a:t>
            </a:r>
            <a:r>
              <a:rPr lang="fr-FR" sz="1000" dirty="0" err="1">
                <a:latin typeface="LM Roman 12" panose="00000500000000000000" pitchFamily="50" charset="0"/>
              </a:rPr>
              <a:t>KMeans</a:t>
            </a:r>
            <a:r>
              <a:rPr lang="fr-FR" sz="1000" dirty="0">
                <a:latin typeface="LM Roman 12" panose="00000500000000000000" pitchFamily="50" charset="0"/>
              </a:rPr>
              <a:t> (un par </a:t>
            </a:r>
            <a:r>
              <a:rPr lang="fr-FR" sz="1000" dirty="0" err="1">
                <a:latin typeface="LM Roman 12" panose="00000500000000000000" pitchFamily="50" charset="0"/>
              </a:rPr>
              <a:t>dataset</a:t>
            </a:r>
            <a:r>
              <a:rPr lang="fr-FR" sz="1000" dirty="0">
                <a:latin typeface="LM Roman 12" panose="00000500000000000000" pitchFamily="50" charset="0"/>
              </a:rPr>
              <a:t>).</a:t>
            </a:r>
          </a:p>
          <a:p>
            <a:pPr marL="228600" indent="-228600">
              <a:buAutoNum type="arabicPeriod"/>
            </a:pPr>
            <a:endParaRPr lang="fr-FR" sz="1000" dirty="0">
              <a:latin typeface="LM Roman 12" panose="00000500000000000000" pitchFamily="50" charset="0"/>
            </a:endParaRPr>
          </a:p>
          <a:p>
            <a:pPr marL="228600" indent="-228600">
              <a:buAutoNum type="arabicPeriod"/>
            </a:pPr>
            <a:endParaRPr lang="fr-FR" sz="1000" dirty="0">
              <a:latin typeface="LM Roman 12" panose="00000500000000000000" pitchFamily="50" charset="0"/>
            </a:endParaRPr>
          </a:p>
          <a:p>
            <a:pPr marL="228600" indent="-228600">
              <a:buAutoNum type="arabicPeriod"/>
            </a:pPr>
            <a:r>
              <a:rPr lang="fr-FR" sz="1000" dirty="0">
                <a:latin typeface="LM Roman 12" panose="00000500000000000000" pitchFamily="50" charset="0"/>
              </a:rPr>
              <a:t>Comparer (par calcul d’</a:t>
            </a:r>
            <a:r>
              <a:rPr lang="fr-FR" sz="1000" dirty="0" err="1">
                <a:latin typeface="LM Roman 12" panose="00000500000000000000" pitchFamily="50" charset="0"/>
              </a:rPr>
              <a:t>Ajusted</a:t>
            </a:r>
            <a:r>
              <a:rPr lang="fr-FR" sz="1000" dirty="0">
                <a:latin typeface="LM Roman 12" panose="00000500000000000000" pitchFamily="50" charset="0"/>
              </a:rPr>
              <a:t> Rand Index score) deux à deux les prédictions.</a:t>
            </a:r>
          </a:p>
          <a:p>
            <a:pPr marL="228600" indent="-228600">
              <a:buAutoNum type="arabicPeriod"/>
            </a:pPr>
            <a:endParaRPr lang="fr-FR" sz="1000" dirty="0">
              <a:latin typeface="LM Roman 12" panose="00000500000000000000" pitchFamily="50" charset="0"/>
            </a:endParaRPr>
          </a:p>
          <a:p>
            <a:pPr marL="228600" indent="-228600">
              <a:buAutoNum type="arabicPeriod"/>
            </a:pPr>
            <a:endParaRPr lang="fr-FR" sz="1000" dirty="0">
              <a:latin typeface="LM Roman 12" panose="00000500000000000000" pitchFamily="50" charset="0"/>
            </a:endParaRPr>
          </a:p>
          <a:p>
            <a:pPr marL="228600" indent="-228600">
              <a:buAutoNum type="arabicPeriod"/>
            </a:pPr>
            <a:r>
              <a:rPr lang="fr-FR" sz="1000" dirty="0">
                <a:latin typeface="LM Roman 12" panose="00000500000000000000" pitchFamily="50" charset="0"/>
              </a:rPr>
              <a:t>Représenter temporellement l’évolution du désaccord entre les prédictions. </a:t>
            </a:r>
          </a:p>
        </p:txBody>
      </p:sp>
    </p:spTree>
    <p:extLst>
      <p:ext uri="{BB962C8B-B14F-4D97-AF65-F5344CB8AC3E}">
        <p14:creationId xmlns:p14="http://schemas.microsoft.com/office/powerpoint/2010/main" val="3350282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Plan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16000" y="504000"/>
            <a:ext cx="3186362" cy="280076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II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III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IV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V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648000" y="504000"/>
            <a:ext cx="4434507" cy="280076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Présentation du projet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 err="1">
                <a:latin typeface="LM Roman 12" panose="00000500000000000000" pitchFamily="50" charset="0"/>
              </a:rPr>
              <a:t>Dataset</a:t>
            </a:r>
            <a:endParaRPr lang="fr-FR" sz="1400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Clustering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Maintenance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Conclusions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97DFE7-FA2A-1834-66B6-DF2D8563C101}"/>
              </a:ext>
            </a:extLst>
          </p:cNvPr>
          <p:cNvCxnSpPr>
            <a:cxnSpLocks/>
          </p:cNvCxnSpPr>
          <p:nvPr/>
        </p:nvCxnSpPr>
        <p:spPr>
          <a:xfrm>
            <a:off x="2700337" y="468175"/>
            <a:ext cx="0" cy="2880000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8A70EF0-F98C-C57D-A19A-8BCD8A4DC73F}"/>
              </a:ext>
            </a:extLst>
          </p:cNvPr>
          <p:cNvSpPr/>
          <p:nvPr/>
        </p:nvSpPr>
        <p:spPr>
          <a:xfrm>
            <a:off x="159127" y="986693"/>
            <a:ext cx="2441505" cy="252181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5">
            <a:extLst>
              <a:ext uri="{FF2B5EF4-FFF2-40B4-BE49-F238E27FC236}">
                <a16:creationId xmlns:a16="http://schemas.microsoft.com/office/drawing/2014/main" id="{908C22D3-ED2B-4DB3-00FB-71433144F6C6}"/>
              </a:ext>
            </a:extLst>
          </p:cNvPr>
          <p:cNvSpPr txBox="1"/>
          <p:nvPr/>
        </p:nvSpPr>
        <p:spPr>
          <a:xfrm>
            <a:off x="2959203" y="934887"/>
            <a:ext cx="2223009" cy="1938992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342900" indent="-342900">
              <a:buAutoNum type="arabicPeriod"/>
            </a:pPr>
            <a:r>
              <a:rPr lang="fr-FR" sz="1400" b="1" dirty="0">
                <a:latin typeface="LM Roman 12" panose="00000500000000000000" pitchFamily="50" charset="0"/>
              </a:rPr>
              <a:t>Objectifs</a:t>
            </a: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r>
              <a:rPr lang="fr-FR" sz="1400" b="1" dirty="0">
                <a:latin typeface="LM Roman 12" panose="00000500000000000000" pitchFamily="50" charset="0"/>
              </a:rPr>
              <a:t>Compétences abordées</a:t>
            </a: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r>
              <a:rPr lang="fr-FR" sz="1400" b="1" dirty="0" err="1">
                <a:latin typeface="LM Roman 12" panose="00000500000000000000" pitchFamily="50" charset="0"/>
              </a:rPr>
              <a:t>Dataset</a:t>
            </a:r>
            <a:endParaRPr lang="fr-FR" sz="1400" b="1" dirty="0">
              <a:latin typeface="LM Roman 12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1631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4055806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IV.2. Stabilité temporelle du clustering </a:t>
            </a:r>
            <a:r>
              <a:rPr lang="fr-FR" sz="1400" b="1" dirty="0" err="1">
                <a:latin typeface="LM Roman 12" panose="00000500000000000000" pitchFamily="50" charset="0"/>
              </a:rPr>
              <a:t>KMeans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C650CB-CD41-849F-64B1-C734AFF60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000" y="720000"/>
            <a:ext cx="2592537" cy="1800000"/>
          </a:xfrm>
          <a:prstGeom prst="rect">
            <a:avLst/>
          </a:prstGeom>
        </p:spPr>
      </p:pic>
      <p:sp>
        <p:nvSpPr>
          <p:cNvPr id="2" name="ZoneTexte 9">
            <a:extLst>
              <a:ext uri="{FF2B5EF4-FFF2-40B4-BE49-F238E27FC236}">
                <a16:creationId xmlns:a16="http://schemas.microsoft.com/office/drawing/2014/main" id="{D104AC2C-02D4-8CA0-0203-288EC2F11088}"/>
              </a:ext>
            </a:extLst>
          </p:cNvPr>
          <p:cNvSpPr txBox="1"/>
          <p:nvPr/>
        </p:nvSpPr>
        <p:spPr>
          <a:xfrm>
            <a:off x="720000" y="3240000"/>
            <a:ext cx="468322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→ Le clustering reste valide (ARI &gt; .8) pendant</a:t>
            </a:r>
          </a:p>
          <a:p>
            <a:r>
              <a:rPr lang="fr-FR" sz="1000" dirty="0">
                <a:latin typeface="LM Roman 12" panose="00000500000000000000" pitchFamily="50" charset="0"/>
              </a:rPr>
              <a:t>    2 mois et 12 jours (10 semaines).</a:t>
            </a:r>
          </a:p>
        </p:txBody>
      </p:sp>
    </p:spTree>
    <p:extLst>
      <p:ext uri="{BB962C8B-B14F-4D97-AF65-F5344CB8AC3E}">
        <p14:creationId xmlns:p14="http://schemas.microsoft.com/office/powerpoint/2010/main" val="15595909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950719" y="1605280"/>
            <a:ext cx="4402667" cy="30777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2000" b="1" dirty="0">
                <a:latin typeface="LM Roman 12" panose="00000500000000000000" pitchFamily="50" charset="0"/>
              </a:rPr>
              <a:t>CCL</a:t>
            </a:r>
          </a:p>
        </p:txBody>
      </p:sp>
      <p:sp>
        <p:nvSpPr>
          <p:cNvPr id="2" name="ZoneTexte 9">
            <a:extLst>
              <a:ext uri="{FF2B5EF4-FFF2-40B4-BE49-F238E27FC236}">
                <a16:creationId xmlns:a16="http://schemas.microsoft.com/office/drawing/2014/main" id="{0105BAFB-A62A-AB7E-3B0C-A615765152D4}"/>
              </a:ext>
            </a:extLst>
          </p:cNvPr>
          <p:cNvSpPr txBox="1"/>
          <p:nvPr/>
        </p:nvSpPr>
        <p:spPr>
          <a:xfrm>
            <a:off x="373932" y="3148115"/>
            <a:ext cx="4861745" cy="461665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fr-FR" sz="1000" dirty="0">
                <a:latin typeface="LM Roman 12" panose="00000500000000000000" pitchFamily="50" charset="0"/>
              </a:rPr>
              <a:t>Un clustering </a:t>
            </a:r>
            <a:r>
              <a:rPr lang="fr-FR" sz="1000" dirty="0" err="1">
                <a:latin typeface="LM Roman 12" panose="00000500000000000000" pitchFamily="50" charset="0"/>
              </a:rPr>
              <a:t>KMeans</a:t>
            </a:r>
            <a:r>
              <a:rPr lang="fr-FR" sz="1000" dirty="0">
                <a:latin typeface="LM Roman 12" panose="00000500000000000000" pitchFamily="50" charset="0"/>
              </a:rPr>
              <a:t> optimal a été obtenu.</a:t>
            </a:r>
          </a:p>
          <a:p>
            <a:pPr marL="171450" indent="-171450">
              <a:buFontTx/>
              <a:buChar char="-"/>
            </a:pPr>
            <a:r>
              <a:rPr lang="fr-FR" sz="1000" dirty="0" err="1">
                <a:latin typeface="LM Roman 12" panose="00000500000000000000" pitchFamily="50" charset="0"/>
              </a:rPr>
              <a:t>Gaussian</a:t>
            </a:r>
            <a:r>
              <a:rPr lang="fr-FR" sz="1000" dirty="0">
                <a:latin typeface="LM Roman 12" panose="00000500000000000000" pitchFamily="50" charset="0"/>
              </a:rPr>
              <a:t> Mixture et Spectral Clustering ont l’air également adéquats ici.</a:t>
            </a:r>
          </a:p>
          <a:p>
            <a:pPr marL="171450" indent="-171450">
              <a:buFontTx/>
              <a:buChar char="-"/>
            </a:pPr>
            <a:r>
              <a:rPr lang="fr-FR" sz="1000" dirty="0">
                <a:latin typeface="LM Roman 12" panose="00000500000000000000" pitchFamily="50" charset="0"/>
              </a:rPr>
              <a:t>Le délai de maintenance du clustering délivré a été estimé.</a:t>
            </a:r>
          </a:p>
        </p:txBody>
      </p:sp>
    </p:spTree>
    <p:extLst>
      <p:ext uri="{BB962C8B-B14F-4D97-AF65-F5344CB8AC3E}">
        <p14:creationId xmlns:p14="http://schemas.microsoft.com/office/powerpoint/2010/main" val="3624649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950719" y="1605280"/>
            <a:ext cx="4402667" cy="30777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2000" b="1" dirty="0">
                <a:latin typeface="LM Roman 12" panose="00000500000000000000" pitchFamily="50" charset="0"/>
              </a:rPr>
              <a:t>Questions ?</a:t>
            </a:r>
            <a:endParaRPr lang="fr-FR" sz="2000" dirty="0">
              <a:latin typeface="LM Roman 12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214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08038" y="465153"/>
            <a:ext cx="4683222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indent="-228600">
              <a:buAutoNum type="arabicPeriod"/>
            </a:pPr>
            <a:r>
              <a:rPr lang="fr-FR" sz="1000" dirty="0">
                <a:latin typeface="LM Roman 12" panose="00000500000000000000" pitchFamily="50" charset="0"/>
              </a:rPr>
              <a:t>Établir un clustering raisonnable (3 à 6 clusters de plus de 100 clients chacun et présentant des caractéristiques différentes) d’un </a:t>
            </a:r>
            <a:r>
              <a:rPr lang="fr-FR" sz="1000" dirty="0" err="1">
                <a:latin typeface="LM Roman 12" panose="00000500000000000000" pitchFamily="50" charset="0"/>
              </a:rPr>
              <a:t>dataset</a:t>
            </a:r>
            <a:r>
              <a:rPr lang="fr-FR" sz="1000" dirty="0">
                <a:latin typeface="LM Roman 12" panose="00000500000000000000" pitchFamily="50" charset="0"/>
              </a:rPr>
              <a:t> de clients d’une </a:t>
            </a:r>
            <a:r>
              <a:rPr lang="fr-FR" sz="1000" dirty="0" err="1">
                <a:latin typeface="LM Roman 12" panose="00000500000000000000" pitchFamily="50" charset="0"/>
              </a:rPr>
              <a:t>pateforme</a:t>
            </a:r>
            <a:r>
              <a:rPr lang="fr-FR" sz="1000" dirty="0">
                <a:latin typeface="LM Roman 12" panose="00000500000000000000" pitchFamily="50" charset="0"/>
              </a:rPr>
              <a:t> web.</a:t>
            </a:r>
          </a:p>
          <a:p>
            <a:pPr marL="228600" indent="-228600">
              <a:buAutoNum type="arabicPeriod"/>
            </a:pPr>
            <a:endParaRPr lang="fr-FR" sz="1000" dirty="0">
              <a:latin typeface="LM Roman 12" panose="00000500000000000000" pitchFamily="50" charset="0"/>
            </a:endParaRPr>
          </a:p>
          <a:p>
            <a:pPr marL="228600" indent="-228600">
              <a:buAutoNum type="arabicPeriod"/>
            </a:pPr>
            <a:r>
              <a:rPr lang="fr-FR" sz="1000" dirty="0">
                <a:latin typeface="LM Roman 12" panose="00000500000000000000" pitchFamily="50" charset="0"/>
              </a:rPr>
              <a:t>Identifier les caractéristiques de chaque cluster et proposer une action commerciale adéquate sur chacun.</a:t>
            </a:r>
          </a:p>
          <a:p>
            <a:pPr marL="228600" indent="-228600">
              <a:buAutoNum type="arabicPeriod"/>
            </a:pPr>
            <a:endParaRPr lang="fr-FR" sz="1000" dirty="0">
              <a:latin typeface="LM Roman 12" panose="00000500000000000000" pitchFamily="50" charset="0"/>
            </a:endParaRPr>
          </a:p>
          <a:p>
            <a:pPr marL="228600" indent="-228600">
              <a:buAutoNum type="arabicPeriod"/>
            </a:pPr>
            <a:r>
              <a:rPr lang="fr-FR" sz="1000" dirty="0">
                <a:latin typeface="LM Roman 12" panose="00000500000000000000" pitchFamily="50" charset="0"/>
              </a:rPr>
              <a:t>Prédire la durée de validité du modèle calculé au bout de laquelle il faut mettre à jour la modélisation.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I.1. Objectifs</a:t>
            </a:r>
            <a:endParaRPr lang="fr-FR" sz="1400" dirty="0">
              <a:latin typeface="LM Roman 12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983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I.2. Compétences abordées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44000" y="432000"/>
            <a:ext cx="4683222" cy="2000548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fr-FR" sz="1000" dirty="0">
                <a:latin typeface="LM Roman 12" panose="00000500000000000000" pitchFamily="50" charset="0"/>
              </a:rPr>
              <a:t>collecter la data (sans phase de recherche car la source est donnée)</a:t>
            </a:r>
          </a:p>
          <a:p>
            <a:pPr marL="171450" indent="-171450">
              <a:buFontTx/>
              <a:buChar char="-"/>
            </a:pPr>
            <a:endParaRPr lang="fr-FR" sz="1000" dirty="0">
              <a:latin typeface="LM Roman 12" panose="00000500000000000000" pitchFamily="50" charset="0"/>
            </a:endParaRPr>
          </a:p>
          <a:p>
            <a:pPr marL="171450" indent="-171450">
              <a:buFontTx/>
              <a:buChar char="-"/>
            </a:pPr>
            <a:endParaRPr lang="fr-FR" sz="1000" dirty="0">
              <a:latin typeface="LM Roman 12" panose="00000500000000000000" pitchFamily="50" charset="0"/>
            </a:endParaRPr>
          </a:p>
          <a:p>
            <a:pPr marL="171450" indent="-171450">
              <a:buFontTx/>
              <a:buChar char="-"/>
            </a:pPr>
            <a:endParaRPr lang="fr-FR" sz="1000" dirty="0">
              <a:latin typeface="LM Roman 12" panose="00000500000000000000" pitchFamily="50" charset="0"/>
            </a:endParaRPr>
          </a:p>
          <a:p>
            <a:pPr marL="171450" indent="-171450">
              <a:buFontTx/>
              <a:buChar char="-"/>
            </a:pPr>
            <a:r>
              <a:rPr lang="fr-FR" sz="1000" dirty="0">
                <a:latin typeface="LM Roman 12" panose="00000500000000000000" pitchFamily="50" charset="0"/>
              </a:rPr>
              <a:t>mettre en forme et nettoyer la data (RDBMS </a:t>
            </a:r>
            <a:r>
              <a:rPr lang="fr-FR" sz="1000" dirty="0">
                <a:latin typeface="LM Roman 12" panose="00000500000000000000" pitchFamily="50" charset="0"/>
                <a:sym typeface="Wingdings" panose="05000000000000000000" pitchFamily="2" charset="2"/>
              </a:rPr>
              <a:t>→ RFM</a:t>
            </a:r>
            <a:r>
              <a:rPr lang="fr-FR" sz="1000" dirty="0">
                <a:latin typeface="LM Roman 12" panose="00000500000000000000" pitchFamily="50" charset="0"/>
              </a:rPr>
              <a:t>)</a:t>
            </a:r>
          </a:p>
          <a:p>
            <a:pPr marL="171450" indent="-171450">
              <a:buFontTx/>
              <a:buChar char="-"/>
            </a:pPr>
            <a:endParaRPr lang="fr-FR" sz="1000" dirty="0">
              <a:latin typeface="LM Roman 12" panose="00000500000000000000" pitchFamily="50" charset="0"/>
            </a:endParaRPr>
          </a:p>
          <a:p>
            <a:endParaRPr lang="fr-FR" sz="1000" dirty="0">
              <a:latin typeface="LM Roman 12" panose="00000500000000000000" pitchFamily="50" charset="0"/>
            </a:endParaRPr>
          </a:p>
          <a:p>
            <a:pPr marL="171450" indent="-171450">
              <a:buFontTx/>
              <a:buChar char="-"/>
            </a:pPr>
            <a:endParaRPr lang="fr-FR" sz="1000" dirty="0">
              <a:latin typeface="LM Roman 12" panose="00000500000000000000" pitchFamily="50" charset="0"/>
            </a:endParaRPr>
          </a:p>
          <a:p>
            <a:pPr marL="171450" indent="-171450">
              <a:buFontTx/>
              <a:buChar char="-"/>
            </a:pPr>
            <a:r>
              <a:rPr lang="fr-FR" sz="1000" dirty="0">
                <a:latin typeface="LM Roman 12" panose="00000500000000000000" pitchFamily="50" charset="0"/>
              </a:rPr>
              <a:t>appliquer un clustering et évaluer sa performance</a:t>
            </a:r>
          </a:p>
          <a:p>
            <a:pPr marL="171450" indent="-171450">
              <a:buFontTx/>
              <a:buChar char="-"/>
            </a:pPr>
            <a:endParaRPr lang="fr-FR" sz="1000" dirty="0">
              <a:latin typeface="LM Roman 12" panose="00000500000000000000" pitchFamily="50" charset="0"/>
            </a:endParaRPr>
          </a:p>
          <a:p>
            <a:pPr marL="171450" indent="-171450">
              <a:buFontTx/>
              <a:buChar char="-"/>
            </a:pPr>
            <a:endParaRPr lang="fr-FR" sz="1000" dirty="0">
              <a:latin typeface="LM Roman 12" panose="00000500000000000000" pitchFamily="50" charset="0"/>
            </a:endParaRPr>
          </a:p>
          <a:p>
            <a:pPr marL="171450" indent="-171450">
              <a:buFontTx/>
              <a:buChar char="-"/>
            </a:pPr>
            <a:endParaRPr lang="fr-FR" sz="1000" dirty="0">
              <a:latin typeface="LM Roman 12" panose="00000500000000000000" pitchFamily="50" charset="0"/>
            </a:endParaRPr>
          </a:p>
          <a:p>
            <a:pPr marL="171450" indent="-171450">
              <a:buFontTx/>
              <a:buChar char="-"/>
            </a:pPr>
            <a:r>
              <a:rPr lang="fr-FR" sz="1000" dirty="0">
                <a:latin typeface="LM Roman 12" panose="00000500000000000000" pitchFamily="50" charset="0"/>
              </a:rPr>
              <a:t>évaluer la similarité entre deux résultats de clustering</a:t>
            </a:r>
          </a:p>
        </p:txBody>
      </p:sp>
    </p:spTree>
    <p:extLst>
      <p:ext uri="{BB962C8B-B14F-4D97-AF65-F5344CB8AC3E}">
        <p14:creationId xmlns:p14="http://schemas.microsoft.com/office/powerpoint/2010/main" val="3898884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I.3. </a:t>
            </a:r>
            <a:r>
              <a:rPr lang="fr-FR" sz="1400" b="1" dirty="0" err="1">
                <a:latin typeface="LM Roman 12" panose="00000500000000000000" pitchFamily="50" charset="0"/>
              </a:rPr>
              <a:t>Dataset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20000" y="3240000"/>
            <a:ext cx="468322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→ RDBMS de 9 csv.</a:t>
            </a:r>
          </a:p>
          <a:p>
            <a:r>
              <a:rPr lang="fr-FR" sz="1000" dirty="0">
                <a:latin typeface="LM Roman 12" panose="00000500000000000000" pitchFamily="50" charset="0"/>
              </a:rPr>
              <a:t>Principales keys pour ce problème: </a:t>
            </a:r>
            <a:r>
              <a:rPr lang="fr-FR" sz="1000" dirty="0" err="1">
                <a:latin typeface="LM Roman 12" panose="00000500000000000000" pitchFamily="50" charset="0"/>
              </a:rPr>
              <a:t>customer_unique_id</a:t>
            </a:r>
            <a:r>
              <a:rPr lang="fr-FR" sz="1000" dirty="0">
                <a:latin typeface="LM Roman 12" panose="00000500000000000000" pitchFamily="50" charset="0"/>
              </a:rPr>
              <a:t>, </a:t>
            </a:r>
            <a:r>
              <a:rPr lang="fr-FR" sz="1000" dirty="0" err="1">
                <a:latin typeface="LM Roman 12" panose="00000500000000000000" pitchFamily="50" charset="0"/>
              </a:rPr>
              <a:t>order_id</a:t>
            </a:r>
            <a:endParaRPr lang="fr-FR" sz="1000" dirty="0">
              <a:latin typeface="LM Roman 12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F753F-5F04-3E5F-8AA8-3AC2D8E6125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287999"/>
            <a:ext cx="3600000" cy="29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88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Plan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16000" y="504000"/>
            <a:ext cx="3186362" cy="280076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II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III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IV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V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648000" y="504000"/>
            <a:ext cx="4434507" cy="280076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Présentation du projet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 err="1">
                <a:latin typeface="LM Roman 12" panose="00000500000000000000" pitchFamily="50" charset="0"/>
              </a:rPr>
              <a:t>Dataset</a:t>
            </a:r>
            <a:endParaRPr lang="fr-FR" sz="1400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Clustering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Maintenance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Conclusions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97DFE7-FA2A-1834-66B6-DF2D8563C101}"/>
              </a:ext>
            </a:extLst>
          </p:cNvPr>
          <p:cNvCxnSpPr>
            <a:cxnSpLocks/>
          </p:cNvCxnSpPr>
          <p:nvPr/>
        </p:nvCxnSpPr>
        <p:spPr>
          <a:xfrm>
            <a:off x="2700337" y="468175"/>
            <a:ext cx="0" cy="2880000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0122AB0-8C58-FA9D-A1F6-3FEA7A23EEDD}"/>
              </a:ext>
            </a:extLst>
          </p:cNvPr>
          <p:cNvSpPr/>
          <p:nvPr/>
        </p:nvSpPr>
        <p:spPr>
          <a:xfrm>
            <a:off x="144000" y="1728000"/>
            <a:ext cx="2441505" cy="160033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5">
            <a:extLst>
              <a:ext uri="{FF2B5EF4-FFF2-40B4-BE49-F238E27FC236}">
                <a16:creationId xmlns:a16="http://schemas.microsoft.com/office/drawing/2014/main" id="{BB7EA157-B749-6658-EBF4-0E623067F014}"/>
              </a:ext>
            </a:extLst>
          </p:cNvPr>
          <p:cNvSpPr txBox="1"/>
          <p:nvPr/>
        </p:nvSpPr>
        <p:spPr>
          <a:xfrm>
            <a:off x="2948501" y="503999"/>
            <a:ext cx="2223009" cy="280076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342900" indent="-342900">
              <a:buAutoNum type="arabicPeriod"/>
            </a:pPr>
            <a:r>
              <a:rPr lang="fr-FR" sz="1400" b="1" dirty="0" err="1">
                <a:latin typeface="LM Roman 12" panose="00000500000000000000" pitchFamily="50" charset="0"/>
              </a:rPr>
              <a:t>Merging</a:t>
            </a: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r>
              <a:rPr lang="fr-FR" sz="1400" b="1" dirty="0">
                <a:latin typeface="LM Roman 12" panose="00000500000000000000" pitchFamily="50" charset="0"/>
              </a:rPr>
              <a:t>Nettoyage</a:t>
            </a: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r>
              <a:rPr lang="fr-FR" sz="1400" b="1" dirty="0">
                <a:latin typeface="LM Roman 12" panose="00000500000000000000" pitchFamily="50" charset="0"/>
              </a:rPr>
              <a:t>Réorganisation en RFM(S)</a:t>
            </a: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r>
              <a:rPr lang="fr-FR" sz="1400" b="1" dirty="0">
                <a:latin typeface="LM Roman 12" panose="00000500000000000000" pitchFamily="50" charset="0"/>
              </a:rPr>
              <a:t>Visualisation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B346C8-7094-6D9B-1D76-4FCC5ED950EA}"/>
              </a:ext>
            </a:extLst>
          </p:cNvPr>
          <p:cNvSpPr/>
          <p:nvPr/>
        </p:nvSpPr>
        <p:spPr>
          <a:xfrm>
            <a:off x="144000" y="288000"/>
            <a:ext cx="2441505" cy="78129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74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II.1. </a:t>
            </a:r>
            <a:r>
              <a:rPr lang="fr-FR" sz="1400" b="1" dirty="0" err="1">
                <a:latin typeface="LM Roman 12" panose="00000500000000000000" pitchFamily="50" charset="0"/>
              </a:rPr>
              <a:t>Merging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20000" y="3240000"/>
            <a:ext cx="468322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→ Je forme un </a:t>
            </a:r>
            <a:r>
              <a:rPr lang="fr-FR" sz="1000" dirty="0" err="1">
                <a:latin typeface="LM Roman 12" panose="00000500000000000000" pitchFamily="50" charset="0"/>
              </a:rPr>
              <a:t>dataset</a:t>
            </a:r>
            <a:r>
              <a:rPr lang="fr-FR" sz="1000" dirty="0">
                <a:latin typeface="LM Roman 12" panose="00000500000000000000" pitchFamily="50" charset="0"/>
              </a:rPr>
              <a:t> ne gardant que les </a:t>
            </a:r>
            <a:r>
              <a:rPr lang="fr-FR" sz="1000" dirty="0" err="1">
                <a:latin typeface="LM Roman 12" panose="00000500000000000000" pitchFamily="50" charset="0"/>
              </a:rPr>
              <a:t>features</a:t>
            </a:r>
            <a:r>
              <a:rPr lang="fr-FR" sz="1000" dirty="0">
                <a:latin typeface="LM Roman 12" panose="00000500000000000000" pitchFamily="50" charset="0"/>
              </a:rPr>
              <a:t> pertinentes du RDBMS</a:t>
            </a:r>
          </a:p>
          <a:p>
            <a:r>
              <a:rPr lang="fr-FR" sz="1000" dirty="0">
                <a:latin typeface="LM Roman 12" panose="00000500000000000000" pitchFamily="50" charset="0"/>
              </a:rPr>
              <a:t>    pour mon étude, </a:t>
            </a:r>
            <a:r>
              <a:rPr lang="fr-FR" sz="1000" i="1" dirty="0">
                <a:latin typeface="LM Roman 12" panose="00000500000000000000" pitchFamily="50" charset="0"/>
              </a:rPr>
              <a:t>via</a:t>
            </a:r>
            <a:r>
              <a:rPr lang="fr-FR" sz="1000" dirty="0">
                <a:latin typeface="LM Roman 12" panose="00000500000000000000" pitchFamily="50" charset="0"/>
              </a:rPr>
              <a:t> </a:t>
            </a:r>
            <a:r>
              <a:rPr lang="fr-FR" sz="1000" dirty="0" err="1">
                <a:latin typeface="LM Roman 12" panose="00000500000000000000" pitchFamily="50" charset="0"/>
              </a:rPr>
              <a:t>merging</a:t>
            </a:r>
            <a:r>
              <a:rPr lang="fr-FR" sz="1000" dirty="0">
                <a:latin typeface="LM Roman 12" panose="00000500000000000000" pitchFamily="50" charset="0"/>
              </a:rPr>
              <a:t> (</a:t>
            </a:r>
            <a:r>
              <a:rPr lang="fr-FR" sz="1000" dirty="0" err="1">
                <a:latin typeface="LM Roman 12" panose="00000500000000000000" pitchFamily="50" charset="0"/>
              </a:rPr>
              <a:t>joining</a:t>
            </a:r>
            <a:r>
              <a:rPr lang="fr-FR" sz="1000" dirty="0">
                <a:latin typeface="LM Roman 12" panose="00000500000000000000" pitchFamily="50" charset="0"/>
              </a:rPr>
              <a:t>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544E56-5D08-9687-38B9-C05292CD7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2656955"/>
            <a:ext cx="3600000" cy="4837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85E2821-270A-755F-A803-FAB08E7199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00" y="287999"/>
            <a:ext cx="3888000" cy="233968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083FF81-2DFC-CCE8-C5C3-0E0BF2506A2F}"/>
              </a:ext>
            </a:extLst>
          </p:cNvPr>
          <p:cNvSpPr/>
          <p:nvPr/>
        </p:nvSpPr>
        <p:spPr>
          <a:xfrm>
            <a:off x="1091201" y="1559531"/>
            <a:ext cx="253002" cy="1206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5ABC691-43A0-ABD1-A561-FF72F6B18A50}"/>
              </a:ext>
            </a:extLst>
          </p:cNvPr>
          <p:cNvSpPr/>
          <p:nvPr/>
        </p:nvSpPr>
        <p:spPr>
          <a:xfrm>
            <a:off x="2113756" y="1565016"/>
            <a:ext cx="253002" cy="1096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A5EB9F3-3E17-1B46-DD4B-2B9EC14DD643}"/>
              </a:ext>
            </a:extLst>
          </p:cNvPr>
          <p:cNvSpPr/>
          <p:nvPr/>
        </p:nvSpPr>
        <p:spPr>
          <a:xfrm>
            <a:off x="2145628" y="657079"/>
            <a:ext cx="336745" cy="1206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5D2ABC-43DA-05C3-F31C-2B9A04FB3918}"/>
              </a:ext>
            </a:extLst>
          </p:cNvPr>
          <p:cNvSpPr/>
          <p:nvPr/>
        </p:nvSpPr>
        <p:spPr>
          <a:xfrm>
            <a:off x="2174849" y="2461983"/>
            <a:ext cx="278302" cy="1096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24E3A5-97D3-A619-4449-18884260D040}"/>
              </a:ext>
            </a:extLst>
          </p:cNvPr>
          <p:cNvCxnSpPr/>
          <p:nvPr/>
        </p:nvCxnSpPr>
        <p:spPr>
          <a:xfrm>
            <a:off x="1602659" y="1462965"/>
            <a:ext cx="24089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CC8F71-A864-B194-810C-B454CEE2CD77}"/>
              </a:ext>
            </a:extLst>
          </p:cNvPr>
          <p:cNvCxnSpPr/>
          <p:nvPr/>
        </p:nvCxnSpPr>
        <p:spPr>
          <a:xfrm>
            <a:off x="2153266" y="1050011"/>
            <a:ext cx="24089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13F94B-179F-22FA-2FBD-734110D29438}"/>
              </a:ext>
            </a:extLst>
          </p:cNvPr>
          <p:cNvCxnSpPr/>
          <p:nvPr/>
        </p:nvCxnSpPr>
        <p:spPr>
          <a:xfrm>
            <a:off x="2113401" y="1959494"/>
            <a:ext cx="320625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606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II.2. Nettoyage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20000" y="3240000"/>
            <a:ext cx="468322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→ Je supprime les doublons (facilement repérables car ils ont une NaN).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03A1B6-3951-3323-ED83-5C8F3D7E0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599" y="1336595"/>
            <a:ext cx="1981477" cy="11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397018"/>
      </p:ext>
    </p:extLst>
  </p:cSld>
  <p:clrMapOvr>
    <a:masterClrMapping/>
  </p:clrMapOvr>
</p:sld>
</file>

<file path=ppt/theme/theme1.xml><?xml version="1.0" encoding="utf-8"?>
<a:theme xmlns:a="http://schemas.openxmlformats.org/drawingml/2006/main" name="1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28433</TotalTime>
  <Words>838</Words>
  <Application>Microsoft Office PowerPoint</Application>
  <PresentationFormat>Custom</PresentationFormat>
  <Paragraphs>267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Arial</vt:lpstr>
      <vt:lpstr>Calibri</vt:lpstr>
      <vt:lpstr>Calibri Light</vt:lpstr>
      <vt:lpstr>LM Roman 12</vt:lpstr>
      <vt:lpstr>1_Conception personnalisée</vt:lpstr>
      <vt:lpstr>2_Conception personnalisée</vt:lpstr>
      <vt:lpstr>4_Conception personnalisée</vt:lpstr>
      <vt:lpstr>3_Conception personnalisée</vt:lpstr>
      <vt:lpstr>Conception personnalisée</vt:lpstr>
      <vt:lpstr>5_Conception personnalisée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Arnaud</dc:creator>
  <cp:lastModifiedBy>Arnaud CHOUX</cp:lastModifiedBy>
  <cp:revision>348</cp:revision>
  <dcterms:created xsi:type="dcterms:W3CDTF">2020-10-01T13:31:40Z</dcterms:created>
  <dcterms:modified xsi:type="dcterms:W3CDTF">2022-11-15T16:54:51Z</dcterms:modified>
</cp:coreProperties>
</file>